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Default Extension="vml" ContentType="application/vnd.openxmlformats-officedocument.vmlDrawing"/>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76" r:id="rId3"/>
    <p:sldId id="289" r:id="rId4"/>
    <p:sldId id="279" r:id="rId5"/>
    <p:sldId id="282" r:id="rId6"/>
    <p:sldId id="284" r:id="rId7"/>
    <p:sldId id="290" r:id="rId8"/>
    <p:sldId id="292" r:id="rId9"/>
    <p:sldId id="291" r:id="rId10"/>
    <p:sldId id="285" r:id="rId11"/>
    <p:sldId id="25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7849" autoAdjust="0"/>
  </p:normalViewPr>
  <p:slideViewPr>
    <p:cSldViewPr>
      <p:cViewPr>
        <p:scale>
          <a:sx n="70" d="100"/>
          <a:sy n="70" d="100"/>
        </p:scale>
        <p:origin x="-13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D1_S3_3.2</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DAD1D3-5F6F-44DC-9D82-D634D0CC7A8E}" type="datetimeFigureOut">
              <a:rPr lang="en-US" smtClean="0"/>
              <a:pPr/>
              <a:t>10/9/2015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29C2AB-008A-41A3-8BE3-75A0AAE865B2}" type="slidenum">
              <a:rPr lang="en-US" smtClean="0"/>
              <a:pPr/>
              <a:t>‹#›</a:t>
            </a:fld>
            <a:endParaRPr lang="en-US"/>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D1_S3_3.2</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46598F-8314-4198-9C14-70E6DA23CDBB}" type="datetimeFigureOut">
              <a:rPr lang="en-US" smtClean="0"/>
              <a:pPr/>
              <a:t>10/9/2015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5F796E-BBFB-402A-ACFD-44E0BBADD876}" type="slidenum">
              <a:rPr lang="en-US" smtClean="0"/>
              <a:pPr/>
              <a:t>‹#›</a:t>
            </a:fld>
            <a:endParaRPr lang="en-US"/>
          </a:p>
        </p:txBody>
      </p:sp>
    </p:spTree>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se.harvard.edu/news/features/peterkin10212003.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youtube.com/watch?v=9VA7V46ZwL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5F796E-BBFB-402A-ACFD-44E0BBADD876}" type="slidenum">
              <a:rPr lang="en-US" smtClean="0"/>
              <a:pPr/>
              <a:t>1</a:t>
            </a:fld>
            <a:endParaRPr lang="en-US"/>
          </a:p>
        </p:txBody>
      </p:sp>
      <p:sp>
        <p:nvSpPr>
          <p:cNvPr id="5" name="Header Placeholder 4"/>
          <p:cNvSpPr>
            <a:spLocks noGrp="1"/>
          </p:cNvSpPr>
          <p:nvPr>
            <p:ph type="hdr" sz="quarter" idx="11"/>
          </p:nvPr>
        </p:nvSpPr>
        <p:spPr/>
        <p:txBody>
          <a:bodyPr/>
          <a:lstStyle/>
          <a:p>
            <a:r>
              <a:rPr lang="en-US" smtClean="0"/>
              <a:t>D1_S3_3.2</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xfrm>
            <a:off x="973138" y="0"/>
            <a:ext cx="1193800" cy="895350"/>
          </a:xfrm>
          <a:ln/>
        </p:spPr>
      </p:sp>
      <p:sp>
        <p:nvSpPr>
          <p:cNvPr id="51202" name="Slide Number Placeholder 3"/>
          <p:cNvSpPr>
            <a:spLocks noGrp="1"/>
          </p:cNvSpPr>
          <p:nvPr>
            <p:ph type="sldNum" sz="quarter" idx="5"/>
          </p:nvPr>
        </p:nvSpPr>
        <p:spPr>
          <a:noFill/>
        </p:spPr>
        <p:txBody>
          <a:bodyPr/>
          <a:lstStyle/>
          <a:p>
            <a:fld id="{A77E0319-067F-4920-A8D8-C3B3DCFDCFDC}" type="slidenum">
              <a:rPr lang="en-US"/>
              <a:pPr/>
              <a:t>10</a:t>
            </a:fld>
            <a:endParaRPr lang="en-US"/>
          </a:p>
        </p:txBody>
      </p:sp>
      <p:sp>
        <p:nvSpPr>
          <p:cNvPr id="51203" name="Notes Placeholder 4"/>
          <p:cNvSpPr>
            <a:spLocks noGrp="1"/>
          </p:cNvSpPr>
          <p:nvPr>
            <p:ph type="body" sz="quarter" idx="11"/>
          </p:nvPr>
        </p:nvSpPr>
        <p:spPr>
          <a:xfrm>
            <a:off x="0" y="914400"/>
            <a:ext cx="6856413" cy="8228013"/>
          </a:xfrm>
          <a:noFill/>
          <a:ln/>
        </p:spPr>
        <p:txBody>
          <a:bodyPr/>
          <a:lstStyle/>
          <a:p>
            <a:pPr>
              <a:lnSpc>
                <a:spcPct val="130000"/>
              </a:lnSpc>
            </a:pPr>
            <a:r>
              <a:rPr lang="en-GB" sz="900" b="1" dirty="0" smtClean="0">
                <a:latin typeface="Georgia" pitchFamily="18" charset="0"/>
                <a:ea typeface="ヒラギノ角ゴ Pro W3" charset="-128"/>
              </a:rPr>
              <a:t>Facilitator Notes and Instructions:6 </a:t>
            </a:r>
            <a:r>
              <a:rPr lang="en-US" sz="900" b="1" dirty="0" smtClean="0">
                <a:solidFill>
                  <a:srgbClr val="000000"/>
                </a:solidFill>
                <a:latin typeface="Georgia" pitchFamily="18" charset="0"/>
                <a:ea typeface="MS PGothic" pitchFamily="34" charset="-128"/>
              </a:rPr>
              <a:t>Leadership Dimensions Linking Leadership with Student Outcomes</a:t>
            </a:r>
            <a:endParaRPr lang="en-US" sz="900" dirty="0" smtClean="0">
              <a:latin typeface="Georgia" pitchFamily="18" charset="0"/>
              <a:ea typeface="MS PGothic" pitchFamily="34" charset="-128"/>
            </a:endParaRPr>
          </a:p>
          <a:p>
            <a:pPr>
              <a:lnSpc>
                <a:spcPct val="130000"/>
              </a:lnSpc>
            </a:pPr>
            <a:r>
              <a:rPr lang="en-US" sz="900" dirty="0" smtClean="0">
                <a:latin typeface="Arial" pitchFamily="34" charset="0"/>
                <a:ea typeface="MS PGothic" pitchFamily="34" charset="-128"/>
              </a:rPr>
              <a:t>This</a:t>
            </a:r>
            <a:r>
              <a:rPr lang="en-US" sz="900" dirty="0" smtClean="0">
                <a:latin typeface="Helvetica" charset="0"/>
                <a:ea typeface="MS PGothic" pitchFamily="34" charset="-128"/>
              </a:rPr>
              <a:t> particular piece of research is6from </a:t>
            </a:r>
            <a:r>
              <a:rPr lang="en-GB" sz="900" dirty="0" smtClean="0">
                <a:latin typeface="Helvetica" charset="0"/>
                <a:ea typeface="ヒラギノ角ゴ Pro W3" charset="-128"/>
              </a:rPr>
              <a:t>Robinson, V., Lloyd, C., &amp; Rowe, K. (2008) The Impact of leadership on student outcomes: An analysis of the differential effects of leadership types. </a:t>
            </a:r>
            <a:r>
              <a:rPr lang="en-GB" sz="900" i="1" dirty="0" smtClean="0">
                <a:latin typeface="Helvetica" charset="0"/>
                <a:ea typeface="ヒラギノ角ゴ Pro W3" charset="-128"/>
              </a:rPr>
              <a:t>Educational Administration Quarterly</a:t>
            </a:r>
            <a:r>
              <a:rPr lang="en-GB" sz="900" dirty="0" smtClean="0">
                <a:latin typeface="Helvetica" charset="0"/>
                <a:ea typeface="ヒラギノ角ゴ Pro W3" charset="-128"/>
              </a:rPr>
              <a:t>, </a:t>
            </a:r>
            <a:r>
              <a:rPr lang="en-GB" sz="900" i="1" dirty="0" smtClean="0">
                <a:latin typeface="Helvetica" charset="0"/>
                <a:ea typeface="ヒラギノ角ゴ Pro W3" charset="-128"/>
              </a:rPr>
              <a:t>44</a:t>
            </a:r>
            <a:r>
              <a:rPr lang="en-GB" sz="900" dirty="0" smtClean="0">
                <a:latin typeface="Helvetica" charset="0"/>
                <a:ea typeface="ヒラギノ角ゴ Pro W3" charset="-128"/>
              </a:rPr>
              <a:t>(5), 635-674.</a:t>
            </a:r>
          </a:p>
          <a:p>
            <a:pPr>
              <a:lnSpc>
                <a:spcPct val="130000"/>
              </a:lnSpc>
            </a:pPr>
            <a:endParaRPr lang="en-US" sz="900" dirty="0" smtClean="0">
              <a:latin typeface="Helvetica" charset="0"/>
              <a:ea typeface="MS PGothic" pitchFamily="34" charset="-128"/>
            </a:endParaRPr>
          </a:p>
          <a:p>
            <a:pPr>
              <a:lnSpc>
                <a:spcPct val="130000"/>
              </a:lnSpc>
            </a:pPr>
            <a:r>
              <a:rPr lang="en-US" sz="900" b="1" dirty="0" smtClean="0">
                <a:latin typeface="Helvetica" charset="0"/>
                <a:ea typeface="MS PGothic" pitchFamily="34" charset="-128"/>
              </a:rPr>
              <a:t>Facilitator comments can come from following:</a:t>
            </a:r>
          </a:p>
          <a:p>
            <a:pPr lvl="1">
              <a:lnSpc>
                <a:spcPct val="130000"/>
              </a:lnSpc>
            </a:pPr>
            <a:r>
              <a:rPr lang="ja-JP" altLang="en-US" sz="900" i="1" smtClean="0">
                <a:latin typeface="Helvetica" charset="0"/>
                <a:ea typeface="MS PGothic" pitchFamily="34" charset="-128"/>
              </a:rPr>
              <a:t>“</a:t>
            </a:r>
            <a:r>
              <a:rPr lang="en-US" altLang="ja-JP" sz="900" i="1" dirty="0" smtClean="0">
                <a:latin typeface="Helvetica" charset="0"/>
                <a:ea typeface="ヒラギノ角ゴ Pro W3" charset="-128"/>
              </a:rPr>
              <a:t>Robinson, </a:t>
            </a:r>
            <a:r>
              <a:rPr lang="en-GB" altLang="ja-JP" sz="900" i="1" dirty="0" smtClean="0">
                <a:latin typeface="Helvetica" charset="0"/>
                <a:ea typeface="ヒラギノ角ゴ Pro W3" charset="-128"/>
              </a:rPr>
              <a:t>Lloyd  &amp; Rowe </a:t>
            </a:r>
            <a:r>
              <a:rPr lang="en-US" altLang="ja-JP" sz="900" i="1" dirty="0" smtClean="0">
                <a:latin typeface="Helvetica" charset="0"/>
                <a:ea typeface="ヒラギノ角ゴ Pro W3" charset="-128"/>
              </a:rPr>
              <a:t>looked at different studies on educational leadership from all over the world to try and isolate what are the leadership practices that have a significant impact on student outcomes.  They found that there are 5 sets of leadership practices that make a real difference to student outcomes as follows.</a:t>
            </a:r>
            <a:r>
              <a:rPr lang="ja-JP" altLang="en-US" sz="900" i="1" smtClean="0">
                <a:latin typeface="Helvetica" charset="0"/>
                <a:ea typeface="MS PGothic" pitchFamily="34" charset="-128"/>
              </a:rPr>
              <a:t>”</a:t>
            </a:r>
            <a:r>
              <a:rPr lang="en-US" altLang="ja-JP" sz="900" i="1" dirty="0" smtClean="0">
                <a:latin typeface="Helvetica" charset="0"/>
                <a:ea typeface="ヒラギノ角ゴ Pro W3" charset="-128"/>
              </a:rPr>
              <a:t>   </a:t>
            </a:r>
          </a:p>
          <a:p>
            <a:pPr lvl="1">
              <a:lnSpc>
                <a:spcPct val="130000"/>
              </a:lnSpc>
            </a:pPr>
            <a:endParaRPr lang="en-US" sz="900" dirty="0" smtClean="0">
              <a:latin typeface="Helvetica" charset="0"/>
              <a:ea typeface="ヒラギノ角ゴ Pro W3" charset="-128"/>
            </a:endParaRPr>
          </a:p>
          <a:p>
            <a:pPr>
              <a:lnSpc>
                <a:spcPct val="130000"/>
              </a:lnSpc>
            </a:pPr>
            <a:r>
              <a:rPr lang="en-US" sz="900" b="1" dirty="0" smtClean="0">
                <a:latin typeface="Helvetica" charset="0"/>
                <a:ea typeface="ヒラギノ角ゴ Pro W3" charset="-128"/>
              </a:rPr>
              <a:t>Slide Sequence</a:t>
            </a:r>
          </a:p>
          <a:p>
            <a:pPr>
              <a:lnSpc>
                <a:spcPct val="130000"/>
              </a:lnSpc>
            </a:pPr>
            <a:r>
              <a:rPr lang="en-US" sz="900" dirty="0" smtClean="0">
                <a:latin typeface="Helvetica" charset="0"/>
                <a:ea typeface="ヒラギノ角ゴ Pro W3" charset="-128"/>
              </a:rPr>
              <a:t>As facilitators reveal each bubble they should give the  detail to each heading from the text below that includes in bracket some suggested comment</a:t>
            </a:r>
            <a:r>
              <a:rPr lang="en-US" altLang="ja-JP" sz="900" dirty="0" smtClean="0">
                <a:latin typeface="Helvetica" charset="0"/>
                <a:ea typeface="ヒラギノ角ゴ Pro W3" charset="-128"/>
              </a:rPr>
              <a:t> in italics that facilitators  may wish to put  into their commentary:</a:t>
            </a:r>
          </a:p>
          <a:p>
            <a:pPr>
              <a:lnSpc>
                <a:spcPct val="130000"/>
              </a:lnSpc>
            </a:pPr>
            <a:endParaRPr lang="en-US" sz="900" dirty="0" smtClean="0">
              <a:latin typeface="Helvetica" charset="0"/>
              <a:ea typeface="ヒラギノ角ゴ Pro W3" charset="-128"/>
            </a:endParaRPr>
          </a:p>
          <a:p>
            <a:pPr lvl="1">
              <a:lnSpc>
                <a:spcPct val="130000"/>
              </a:lnSpc>
              <a:buFontTx/>
              <a:buChar char="•"/>
            </a:pPr>
            <a:r>
              <a:rPr lang="en-GB" sz="900" b="1" dirty="0" smtClean="0">
                <a:latin typeface="Helvetica" charset="0"/>
                <a:ea typeface="ヒラギノ角ゴ Pro W3" charset="-128"/>
              </a:rPr>
              <a:t> Strategic resourcing -  </a:t>
            </a:r>
            <a:r>
              <a:rPr lang="en-GB" sz="900" dirty="0" smtClean="0">
                <a:latin typeface="Helvetica" charset="0"/>
                <a:ea typeface="ヒラギノ角ゴ Pro W3" charset="-128"/>
              </a:rPr>
              <a:t>Involves aligning resource selection and allocation to priority teaching goals. Includes provision of appropriate expertise through staff recruitment</a:t>
            </a:r>
            <a:r>
              <a:rPr lang="en-GB" sz="900" b="1" dirty="0" smtClean="0">
                <a:latin typeface="Helvetica" charset="0"/>
                <a:ea typeface="ヒラギノ角ゴ Pro W3" charset="-128"/>
              </a:rPr>
              <a:t> [</a:t>
            </a:r>
            <a:r>
              <a:rPr lang="en-GB" altLang="en-US" sz="900" b="1" dirty="0" smtClean="0">
                <a:latin typeface="Helvetica" charset="0"/>
                <a:ea typeface="ヒラギノ角ゴ Pro W3" charset="-128"/>
              </a:rPr>
              <a:t>‘</a:t>
            </a:r>
            <a:r>
              <a:rPr lang="en-GB" altLang="ja-JP" sz="900" b="1" i="1" dirty="0" smtClean="0">
                <a:latin typeface="Helvetica" charset="0"/>
                <a:ea typeface="ヒラギノ角ゴ Pro W3" charset="-128"/>
              </a:rPr>
              <a:t>This is all about staff having the time and  resources to teach effectively.</a:t>
            </a:r>
            <a:r>
              <a:rPr lang="en-GB" altLang="en-US" sz="900" b="1" i="1" dirty="0" smtClean="0">
                <a:latin typeface="Helvetica" charset="0"/>
                <a:ea typeface="ヒラギノ角ゴ Pro W3" charset="-128"/>
              </a:rPr>
              <a:t>”</a:t>
            </a:r>
            <a:r>
              <a:rPr lang="en-GB" altLang="ja-JP" sz="900" b="1" i="1" dirty="0" smtClean="0">
                <a:latin typeface="Helvetica" charset="0"/>
                <a:ea typeface="ヒラギノ角ゴ Pro W3" charset="-128"/>
              </a:rPr>
              <a:t>]</a:t>
            </a:r>
          </a:p>
          <a:p>
            <a:pPr lvl="1">
              <a:lnSpc>
                <a:spcPct val="130000"/>
              </a:lnSpc>
              <a:buFontTx/>
              <a:buChar char="•"/>
            </a:pPr>
            <a:endParaRPr lang="en-GB" sz="900" b="1" dirty="0" smtClean="0">
              <a:latin typeface="Helvetica" charset="0"/>
              <a:ea typeface="ヒラギノ角ゴ Pro W3" charset="-128"/>
            </a:endParaRPr>
          </a:p>
          <a:p>
            <a:pPr lvl="1">
              <a:lnSpc>
                <a:spcPct val="130000"/>
              </a:lnSpc>
              <a:buFontTx/>
              <a:buChar char="•"/>
            </a:pPr>
            <a:r>
              <a:rPr lang="en-GB" sz="900" b="1" dirty="0" smtClean="0">
                <a:latin typeface="Helvetica" charset="0"/>
                <a:ea typeface="ヒラギノ角ゴ Pro W3" charset="-128"/>
              </a:rPr>
              <a:t> Establishing goals and expectations -</a:t>
            </a:r>
            <a:r>
              <a:rPr lang="en-GB" sz="900" dirty="0" smtClean="0">
                <a:latin typeface="Helvetica" charset="0"/>
                <a:ea typeface="ヒラギノ角ゴ Pro W3" charset="-128"/>
              </a:rPr>
              <a:t> Includes the setting, communicating and monitoring of learning goals, Standards and expectations, and the involvement of staff and others in the process so that there is clarity and consensus about goals </a:t>
            </a:r>
            <a:r>
              <a:rPr lang="en-GB" sz="900" b="1" i="1" dirty="0" smtClean="0">
                <a:latin typeface="Helvetica" charset="0"/>
                <a:ea typeface="ヒラギノ角ゴ Pro W3" charset="-128"/>
              </a:rPr>
              <a:t>[</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If we don</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t have  clear goals around  the learning of our pupils how can we meet their needs?</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a:t>
            </a:r>
          </a:p>
          <a:p>
            <a:pPr lvl="1">
              <a:lnSpc>
                <a:spcPct val="130000"/>
              </a:lnSpc>
            </a:pPr>
            <a:endParaRPr lang="en-GB" sz="900" b="1" dirty="0" smtClean="0">
              <a:latin typeface="Helvetica" charset="0"/>
              <a:ea typeface="ヒラギノ角ゴ Pro W3" charset="-128"/>
            </a:endParaRPr>
          </a:p>
          <a:p>
            <a:pPr lvl="1">
              <a:lnSpc>
                <a:spcPct val="130000"/>
              </a:lnSpc>
              <a:buFontTx/>
              <a:buChar char="•"/>
            </a:pPr>
            <a:r>
              <a:rPr lang="en-GB" sz="900" b="1" dirty="0" smtClean="0">
                <a:latin typeface="Helvetica" charset="0"/>
                <a:ea typeface="ヒラギノ角ゴ Pro W3" charset="-128"/>
              </a:rPr>
              <a:t> Promoting and participating in teacher learning and development</a:t>
            </a:r>
            <a:r>
              <a:rPr lang="en-GB" sz="900" dirty="0" smtClean="0">
                <a:latin typeface="Helvetica" charset="0"/>
                <a:ea typeface="ヒラギノ角ゴ Pro W3" charset="-128"/>
              </a:rPr>
              <a:t>. Leadership that not only promotes but directly participates with teachers in formal or informal professional learning </a:t>
            </a:r>
            <a:r>
              <a:rPr lang="en-GB" sz="900" b="1" i="1" dirty="0" smtClean="0">
                <a:latin typeface="Helvetica" charset="0"/>
                <a:ea typeface="ヒラギノ角ゴ Pro W3" charset="-128"/>
              </a:rPr>
              <a:t>[</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This is CPD but also begs questions like are you  actually involved with your colleagues in learning about learning, about the challenges of dealing with a particular pupil or group of de-motivated pupils?</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a:t>
            </a:r>
          </a:p>
          <a:p>
            <a:pPr lvl="1">
              <a:lnSpc>
                <a:spcPct val="130000"/>
              </a:lnSpc>
            </a:pPr>
            <a:endParaRPr lang="en-GB" sz="900" b="1" dirty="0" smtClean="0">
              <a:latin typeface="Helvetica" charset="0"/>
              <a:ea typeface="ヒラギノ角ゴ Pro W3" charset="-128"/>
            </a:endParaRPr>
          </a:p>
          <a:p>
            <a:pPr lvl="1">
              <a:lnSpc>
                <a:spcPct val="130000"/>
              </a:lnSpc>
              <a:buFontTx/>
              <a:buChar char="•"/>
            </a:pPr>
            <a:r>
              <a:rPr lang="en-GB" sz="900" b="1" dirty="0" smtClean="0">
                <a:latin typeface="Helvetica" charset="0"/>
                <a:ea typeface="ヒラギノ角ゴ Pro W3" charset="-128"/>
              </a:rPr>
              <a:t> Planning, Coordinating and evaluating teaching and the curriculum - </a:t>
            </a:r>
            <a:r>
              <a:rPr lang="en-GB" sz="900" dirty="0" smtClean="0">
                <a:latin typeface="Helvetica" charset="0"/>
                <a:ea typeface="ヒラギノ角ゴ Pro W3" charset="-128"/>
              </a:rPr>
              <a:t>Direct involvement in the support and evaluation of teaching through regular classroom visits and provision of formative and summative feedback to teachers. Direct oversight of curriculum through school-wide coordination across classes and year levels and alignment to school goals </a:t>
            </a:r>
            <a:r>
              <a:rPr lang="en-GB" sz="900" b="1" i="1" dirty="0" smtClean="0">
                <a:latin typeface="Helvetica" charset="0"/>
                <a:ea typeface="ヒラギノ角ゴ Pro W3" charset="-128"/>
              </a:rPr>
              <a:t>[</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This is leadership immersed in Learning and Teaching through planning both the teaching and curriculum and , crucially, how well children are being taught.</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 </a:t>
            </a:r>
          </a:p>
          <a:p>
            <a:pPr lvl="1">
              <a:lnSpc>
                <a:spcPct val="130000"/>
              </a:lnSpc>
            </a:pPr>
            <a:endParaRPr lang="en-GB" sz="900" i="1" dirty="0" smtClean="0">
              <a:latin typeface="Helvetica" charset="0"/>
              <a:ea typeface="ヒラギノ角ゴ Pro W3" charset="-128"/>
            </a:endParaRPr>
          </a:p>
          <a:p>
            <a:pPr lvl="1">
              <a:lnSpc>
                <a:spcPct val="130000"/>
              </a:lnSpc>
              <a:buFontTx/>
              <a:buChar char="•"/>
            </a:pPr>
            <a:r>
              <a:rPr lang="en-GB" sz="900" b="1" dirty="0" smtClean="0">
                <a:latin typeface="Helvetica" charset="0"/>
                <a:ea typeface="ヒラギノ角ゴ Pro W3" charset="-128"/>
              </a:rPr>
              <a:t> Ensuring an orderly and supportive environment</a:t>
            </a:r>
            <a:r>
              <a:rPr lang="en-GB" sz="900" dirty="0" smtClean="0">
                <a:latin typeface="Helvetica" charset="0"/>
                <a:ea typeface="ヒラギノ角ゴ Pro W3" charset="-128"/>
              </a:rPr>
              <a:t> Protecting time for teaching and learning by reducing external pressures and interruptions and establishing an orderly and supportive environment both inside and outside classrooms</a:t>
            </a:r>
            <a:r>
              <a:rPr lang="en-GB" sz="900" b="1" i="1" dirty="0" smtClean="0">
                <a:latin typeface="Helvetica" charset="0"/>
                <a:ea typeface="ヒラギノ角ゴ Pro W3" charset="-128"/>
              </a:rPr>
              <a:t> [</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Staff and pupils need to work in a secure and effective working environment.</a:t>
            </a:r>
            <a:r>
              <a:rPr lang="en-GB" altLang="en-US" sz="900" b="1" i="1" dirty="0" smtClean="0">
                <a:latin typeface="Helvetica" charset="0"/>
                <a:ea typeface="ヒラギノ角ゴ Pro W3" charset="-128"/>
              </a:rPr>
              <a:t>”</a:t>
            </a:r>
            <a:r>
              <a:rPr lang="en-GB" sz="900" b="1" i="1" dirty="0" smtClean="0">
                <a:latin typeface="Helvetica" charset="0"/>
                <a:ea typeface="ヒラギノ角ゴ Pro W3" charset="-128"/>
              </a:rPr>
              <a:t>]</a:t>
            </a:r>
          </a:p>
          <a:p>
            <a:pPr>
              <a:lnSpc>
                <a:spcPct val="130000"/>
              </a:lnSpc>
            </a:pPr>
            <a:endParaRPr lang="en-US" sz="900" dirty="0" smtClean="0">
              <a:latin typeface="Helvetica" charset="0"/>
              <a:ea typeface="ヒラギノ角ゴ Pro W3" charset="-128"/>
            </a:endParaRPr>
          </a:p>
          <a:p>
            <a:pPr>
              <a:lnSpc>
                <a:spcPct val="130000"/>
              </a:lnSpc>
            </a:pPr>
            <a:r>
              <a:rPr lang="en-US" sz="900" dirty="0" smtClean="0">
                <a:latin typeface="Helvetica" charset="0"/>
                <a:ea typeface="ヒラギノ角ゴ Pro W3" charset="-128"/>
              </a:rPr>
              <a:t>At the end of the slide sequence, facilitators should </a:t>
            </a:r>
            <a:r>
              <a:rPr lang="en-US" sz="900" dirty="0" err="1" smtClean="0">
                <a:latin typeface="Helvetica" charset="0"/>
                <a:ea typeface="ヒラギノ角ゴ Pro W3" charset="-128"/>
              </a:rPr>
              <a:t>emphasise</a:t>
            </a:r>
            <a:r>
              <a:rPr lang="en-US" sz="900" dirty="0" smtClean="0">
                <a:latin typeface="Helvetica" charset="0"/>
                <a:ea typeface="ヒラギノ角ゴ Pro W3" charset="-128"/>
              </a:rPr>
              <a:t>, and this echoes the second point from the previous slide,  that,:</a:t>
            </a:r>
          </a:p>
          <a:p>
            <a:pPr lvl="1">
              <a:lnSpc>
                <a:spcPct val="130000"/>
              </a:lnSpc>
            </a:pPr>
            <a:r>
              <a:rPr lang="ja-JP" altLang="en-US" sz="900" smtClean="0">
                <a:latin typeface="Helvetica" charset="0"/>
                <a:ea typeface="MS PGothic" pitchFamily="34" charset="-128"/>
              </a:rPr>
              <a:t>“</a:t>
            </a:r>
            <a:r>
              <a:rPr lang="en-US" altLang="ja-JP" sz="900" b="1" i="1" dirty="0" smtClean="0">
                <a:latin typeface="Helvetica" charset="0"/>
                <a:ea typeface="ヒラギノ角ゴ Pro W3" charset="-128"/>
              </a:rPr>
              <a:t>Depending</a:t>
            </a:r>
            <a:r>
              <a:rPr lang="en-GB" altLang="ja-JP" sz="900" b="1" i="1" dirty="0" smtClean="0">
                <a:latin typeface="Helvetica" charset="0"/>
                <a:ea typeface="ヒラギノ角ゴ Pro W3" charset="-128"/>
              </a:rPr>
              <a:t> on the context you find yourself in as a leader you may </a:t>
            </a:r>
            <a:r>
              <a:rPr lang="en-US" altLang="ja-JP" sz="900" b="1" i="1" dirty="0" err="1" smtClean="0">
                <a:latin typeface="Helvetica" charset="0"/>
                <a:ea typeface="ヒラギノ角ゴ Pro W3" charset="-128"/>
              </a:rPr>
              <a:t>emphasise</a:t>
            </a:r>
            <a:r>
              <a:rPr lang="en-GB" altLang="ja-JP" sz="900" b="1" i="1" dirty="0" smtClean="0">
                <a:latin typeface="Helvetica" charset="0"/>
                <a:ea typeface="ヒラギノ角ゴ Pro W3" charset="-128"/>
              </a:rPr>
              <a:t> one or more of these at the start of your role but you need all of them </a:t>
            </a:r>
            <a:r>
              <a:rPr lang="en-US" altLang="ja-JP" sz="900" b="1" i="1" dirty="0" smtClean="0">
                <a:latin typeface="Helvetica" charset="0"/>
                <a:ea typeface="ヒラギノ角ゴ Pro W3" charset="-128"/>
              </a:rPr>
              <a:t>working in tandem to be effective.  However, Robinson et al found that each of these leadership practices had different effect sizes in terms of  student outcomes as we see on the next slide.</a:t>
            </a:r>
            <a:r>
              <a:rPr lang="ja-JP" altLang="en-US" sz="1000" b="1" i="1" smtClean="0">
                <a:latin typeface="Helvetica" charset="0"/>
                <a:ea typeface="MS PGothic" pitchFamily="34" charset="-128"/>
              </a:rPr>
              <a:t>”</a:t>
            </a:r>
            <a:r>
              <a:rPr lang="en-US" altLang="ja-JP" sz="1000" b="1" i="1" dirty="0" smtClean="0">
                <a:latin typeface="Helvetica" charset="0"/>
                <a:ea typeface="ヒラギノ角ゴ Pro W3" charset="-128"/>
              </a:rPr>
              <a:t>  </a:t>
            </a:r>
          </a:p>
          <a:p>
            <a:pPr>
              <a:lnSpc>
                <a:spcPct val="60000"/>
              </a:lnSpc>
            </a:pPr>
            <a:endParaRPr lang="en-US" sz="800" dirty="0" smtClean="0">
              <a:latin typeface="Arial" pitchFamily="34" charset="0"/>
              <a:ea typeface="MS PGothic" pitchFamily="34" charset="-128"/>
            </a:endParaRPr>
          </a:p>
          <a:p>
            <a:pPr>
              <a:lnSpc>
                <a:spcPct val="60000"/>
              </a:lnSpc>
            </a:pPr>
            <a:endParaRPr lang="en-US" sz="900" b="1" dirty="0" smtClean="0">
              <a:latin typeface="Arial" pitchFamily="34" charset="0"/>
              <a:ea typeface="MS PGothic" pitchFamily="34" charset="-128"/>
            </a:endParaRPr>
          </a:p>
        </p:txBody>
      </p:sp>
      <p:sp>
        <p:nvSpPr>
          <p:cNvPr id="5" name="Header Placeholder 4"/>
          <p:cNvSpPr>
            <a:spLocks noGrp="1"/>
          </p:cNvSpPr>
          <p:nvPr>
            <p:ph type="hdr" sz="quarter" idx="12"/>
          </p:nvPr>
        </p:nvSpPr>
        <p:spPr/>
        <p:txBody>
          <a:bodyPr/>
          <a:lstStyle/>
          <a:p>
            <a:r>
              <a:rPr lang="en-US" smtClean="0"/>
              <a:t>D1_S3_3.2</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Facilitator’s  Notes</a:t>
            </a:r>
          </a:p>
          <a:p>
            <a:endParaRPr lang="en-US" dirty="0" smtClean="0"/>
          </a:p>
          <a:p>
            <a:r>
              <a:rPr lang="en-US" dirty="0" smtClean="0"/>
              <a:t>These</a:t>
            </a:r>
            <a:r>
              <a:rPr lang="en-US" baseline="0" dirty="0" smtClean="0"/>
              <a:t> are few reflective questions, ask participants to think over it, discuss during breaks and take them up in the next </a:t>
            </a:r>
            <a:r>
              <a:rPr lang="en-US" baseline="0" smtClean="0"/>
              <a:t>day’s session</a:t>
            </a:r>
            <a:endParaRPr lang="en-US" dirty="0"/>
          </a:p>
        </p:txBody>
      </p:sp>
      <p:sp>
        <p:nvSpPr>
          <p:cNvPr id="4" name="Slide Number Placeholder 3"/>
          <p:cNvSpPr>
            <a:spLocks noGrp="1"/>
          </p:cNvSpPr>
          <p:nvPr>
            <p:ph type="sldNum" sz="quarter" idx="10"/>
          </p:nvPr>
        </p:nvSpPr>
        <p:spPr/>
        <p:txBody>
          <a:bodyPr/>
          <a:lstStyle/>
          <a:p>
            <a:fld id="{025F796E-BBFB-402A-ACFD-44E0BBADD876}" type="slidenum">
              <a:rPr lang="en-US" smtClean="0"/>
              <a:pPr/>
              <a:t>11</a:t>
            </a:fld>
            <a:endParaRPr lang="en-US"/>
          </a:p>
        </p:txBody>
      </p:sp>
      <p:sp>
        <p:nvSpPr>
          <p:cNvPr id="5" name="Header Placeholder 4"/>
          <p:cNvSpPr>
            <a:spLocks noGrp="1"/>
          </p:cNvSpPr>
          <p:nvPr>
            <p:ph type="hdr" sz="quarter" idx="11"/>
          </p:nvPr>
        </p:nvSpPr>
        <p:spPr/>
        <p:txBody>
          <a:bodyPr/>
          <a:lstStyle/>
          <a:p>
            <a:r>
              <a:rPr lang="en-US" smtClean="0"/>
              <a:t>D1_S3_3.2</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6"/>
          <p:cNvSpPr>
            <a:spLocks noGrp="1"/>
          </p:cNvSpPr>
          <p:nvPr>
            <p:ph type="sldNum" sz="quarter" idx="5"/>
          </p:nvPr>
        </p:nvSpPr>
        <p:spPr>
          <a:noFill/>
        </p:spPr>
        <p:txBody>
          <a:bodyPr/>
          <a:lstStyle/>
          <a:p>
            <a:fld id="{7E9898CE-F69B-4086-9B90-7EC11D479D07}" type="slidenum">
              <a:rPr lang="en-GB"/>
              <a:pPr/>
              <a:t>2</a:t>
            </a:fld>
            <a:endParaRPr lang="en-GB"/>
          </a:p>
        </p:txBody>
      </p:sp>
      <p:sp>
        <p:nvSpPr>
          <p:cNvPr id="32770" name="Rectangle 2"/>
          <p:cNvSpPr>
            <a:spLocks noGrp="1" noRot="1" noChangeAspect="1" noChangeArrowheads="1" noTextEdit="1"/>
          </p:cNvSpPr>
          <p:nvPr>
            <p:ph type="sldImg"/>
          </p:nvPr>
        </p:nvSpPr>
        <p:spPr>
          <a:xfrm>
            <a:off x="1365250" y="323850"/>
            <a:ext cx="2687638" cy="2016125"/>
          </a:xfrm>
          <a:solidFill>
            <a:srgbClr val="FFFFFF"/>
          </a:solidFill>
          <a:ln/>
        </p:spPr>
      </p:sp>
      <p:sp>
        <p:nvSpPr>
          <p:cNvPr id="32771" name="Rectangle 3"/>
          <p:cNvSpPr>
            <a:spLocks noGrp="1" noChangeArrowheads="1"/>
          </p:cNvSpPr>
          <p:nvPr>
            <p:ph type="body" idx="1"/>
          </p:nvPr>
        </p:nvSpPr>
        <p:spPr>
          <a:xfrm>
            <a:off x="228600" y="2484438"/>
            <a:ext cx="6400800" cy="6264275"/>
          </a:xfrm>
          <a:solidFill>
            <a:srgbClr val="FFFFFF"/>
          </a:solidFill>
          <a:ln>
            <a:solidFill>
              <a:srgbClr val="000000"/>
            </a:solidFill>
          </a:ln>
        </p:spPr>
        <p:txBody>
          <a:bodyPr/>
          <a:lstStyle/>
          <a:p>
            <a:pPr>
              <a:spcBef>
                <a:spcPts val="600"/>
              </a:spcBef>
              <a:spcAft>
                <a:spcPts val="600"/>
              </a:spcAft>
            </a:pPr>
            <a:r>
              <a:rPr lang="en-GB" sz="1000" dirty="0" smtClean="0">
                <a:latin typeface="Georgia" pitchFamily="18" charset="0"/>
                <a:ea typeface="ヒラギノ角ゴ Pro W3" charset="-128"/>
              </a:rPr>
              <a:t>Facilitator Notes and Instructions</a:t>
            </a:r>
          </a:p>
          <a:p>
            <a:pPr>
              <a:spcBef>
                <a:spcPts val="600"/>
              </a:spcBef>
              <a:spcAft>
                <a:spcPts val="600"/>
              </a:spcAft>
            </a:pPr>
            <a:r>
              <a:rPr lang="en-GB" sz="1000" b="1" dirty="0" smtClean="0">
                <a:latin typeface="Georgia" pitchFamily="18" charset="0"/>
                <a:ea typeface="ヒラギノ角ゴ Pro W3" charset="-128"/>
              </a:rPr>
              <a:t>Our dreams for our children activity </a:t>
            </a:r>
          </a:p>
          <a:p>
            <a:pPr>
              <a:spcBef>
                <a:spcPts val="600"/>
              </a:spcBef>
              <a:spcAft>
                <a:spcPts val="600"/>
              </a:spcAft>
            </a:pPr>
            <a:r>
              <a:rPr lang="en-GB" sz="1000" dirty="0" smtClean="0">
                <a:latin typeface="Georgia" pitchFamily="18" charset="0"/>
                <a:ea typeface="ヒラギノ角ゴ Pro W3" charset="-128"/>
              </a:rPr>
              <a:t>Time – approx. 5 minutes</a:t>
            </a:r>
          </a:p>
          <a:p>
            <a:pPr>
              <a:spcBef>
                <a:spcPts val="600"/>
              </a:spcBef>
              <a:spcAft>
                <a:spcPts val="600"/>
              </a:spcAft>
            </a:pPr>
            <a:endParaRPr lang="en-GB" sz="1000" dirty="0" smtClean="0">
              <a:latin typeface="Arial" pitchFamily="34" charset="0"/>
              <a:ea typeface="ヒラギノ角ゴ Pro W3" charset="-128"/>
            </a:endParaRPr>
          </a:p>
          <a:p>
            <a:pPr>
              <a:spcBef>
                <a:spcPts val="600"/>
              </a:spcBef>
              <a:spcAft>
                <a:spcPts val="600"/>
              </a:spcAft>
            </a:pPr>
            <a:r>
              <a:rPr lang="en-GB" sz="1000" dirty="0" smtClean="0">
                <a:latin typeface="Helvetica" charset="0"/>
                <a:ea typeface="ヒラギノ角ゴ Pro W3" charset="-128"/>
              </a:rPr>
              <a:t>Ask participants to pair with their neighbour </a:t>
            </a:r>
          </a:p>
          <a:p>
            <a:pPr>
              <a:spcBef>
                <a:spcPts val="600"/>
              </a:spcBef>
              <a:spcAft>
                <a:spcPts val="600"/>
              </a:spcAft>
            </a:pPr>
            <a:endParaRPr lang="en-GB" sz="1000" dirty="0" smtClean="0">
              <a:latin typeface="Helvetica" charset="0"/>
              <a:ea typeface="ヒラギノ角ゴ Pro W3" charset="-128"/>
            </a:endParaRPr>
          </a:p>
          <a:p>
            <a:pPr marL="628650" lvl="1" indent="-171450">
              <a:spcBef>
                <a:spcPts val="600"/>
              </a:spcBef>
              <a:spcAft>
                <a:spcPts val="600"/>
              </a:spcAft>
              <a:buFontTx/>
              <a:buChar char="•"/>
            </a:pPr>
            <a:r>
              <a:rPr lang="en-GB" sz="1000" dirty="0" smtClean="0">
                <a:latin typeface="Helvetica" charset="0"/>
                <a:ea typeface="ヒラギノ角ゴ Pro W3" charset="-128"/>
              </a:rPr>
              <a:t>Indicate to the group that there will only be 4 minutes for this though if you feel that conversations are going well you may wish to take a little longer.</a:t>
            </a:r>
          </a:p>
          <a:p>
            <a:pPr marL="628650" lvl="1" indent="-171450">
              <a:spcBef>
                <a:spcPts val="600"/>
              </a:spcBef>
              <a:spcAft>
                <a:spcPts val="600"/>
              </a:spcAft>
              <a:buFontTx/>
              <a:buChar char="•"/>
            </a:pPr>
            <a:endParaRPr lang="en-GB" sz="1000" dirty="0" smtClean="0">
              <a:latin typeface="Helvetica" charset="0"/>
              <a:ea typeface="ヒラギノ角ゴ Pro W3" charset="-128"/>
            </a:endParaRPr>
          </a:p>
          <a:p>
            <a:pPr marL="628650" lvl="1" indent="-171450">
              <a:spcBef>
                <a:spcPts val="600"/>
              </a:spcBef>
              <a:spcAft>
                <a:spcPts val="600"/>
              </a:spcAft>
              <a:buFontTx/>
              <a:buChar char="•"/>
            </a:pPr>
            <a:r>
              <a:rPr lang="en-GB" sz="1000" dirty="0" smtClean="0">
                <a:latin typeface="Helvetica" charset="0"/>
                <a:ea typeface="ヒラギノ角ゴ Pro W3" charset="-128"/>
              </a:rPr>
              <a:t>Go round and take one answer from each pair.</a:t>
            </a:r>
          </a:p>
          <a:p>
            <a:pPr marL="628650" lvl="1" indent="-171450">
              <a:spcBef>
                <a:spcPts val="600"/>
              </a:spcBef>
              <a:spcAft>
                <a:spcPts val="600"/>
              </a:spcAft>
              <a:buFontTx/>
              <a:buChar char="•"/>
            </a:pPr>
            <a:endParaRPr lang="en-GB" sz="1000" dirty="0" smtClean="0">
              <a:latin typeface="Helvetica" charset="0"/>
              <a:ea typeface="ヒラギノ角ゴ Pro W3" charset="-128"/>
            </a:endParaRPr>
          </a:p>
          <a:p>
            <a:pPr marL="628650" lvl="1" indent="-171450">
              <a:spcBef>
                <a:spcPts val="600"/>
              </a:spcBef>
              <a:spcAft>
                <a:spcPts val="600"/>
              </a:spcAft>
              <a:buFontTx/>
              <a:buChar char="•"/>
            </a:pPr>
            <a:r>
              <a:rPr lang="en-GB" sz="1000" dirty="0" smtClean="0">
                <a:latin typeface="Helvetica" charset="0"/>
                <a:ea typeface="ヒラギノ角ゴ Pro W3" charset="-128"/>
              </a:rPr>
              <a:t>Have answers put up on flipchart as you go round.  Wherever possible it is a good idea to have one of participants do this.  </a:t>
            </a:r>
          </a:p>
          <a:p>
            <a:pPr marL="628650" lvl="1" indent="-171450">
              <a:spcBef>
                <a:spcPts val="600"/>
              </a:spcBef>
              <a:spcAft>
                <a:spcPts val="600"/>
              </a:spcAft>
            </a:pPr>
            <a:endParaRPr lang="en-GB" sz="1000" dirty="0" smtClean="0">
              <a:latin typeface="Helvetica" charset="0"/>
              <a:ea typeface="ヒラギノ角ゴ Pro W3" charset="-128"/>
            </a:endParaRPr>
          </a:p>
          <a:p>
            <a:pPr marL="628650" lvl="1" indent="-171450">
              <a:spcBef>
                <a:spcPts val="600"/>
              </a:spcBef>
              <a:spcAft>
                <a:spcPts val="600"/>
              </a:spcAft>
              <a:buFontTx/>
              <a:buChar char="•"/>
            </a:pPr>
            <a:r>
              <a:rPr lang="en-GB" sz="1000" dirty="0" smtClean="0">
                <a:latin typeface="Helvetica" charset="0"/>
                <a:ea typeface="ヒラギノ角ゴ Pro W3" charset="-128"/>
              </a:rPr>
              <a:t>Depending on time go round several times.  What you are after is a list of different answers that will fill at least one side of flipchart paper.  When finished ask if anything major is missing from the  list and add this.</a:t>
            </a:r>
          </a:p>
          <a:p>
            <a:pPr marL="628650" lvl="1" indent="-171450">
              <a:spcBef>
                <a:spcPts val="600"/>
              </a:spcBef>
              <a:spcAft>
                <a:spcPts val="600"/>
              </a:spcAft>
            </a:pPr>
            <a:endParaRPr lang="en-GB" sz="1000" dirty="0" smtClean="0">
              <a:latin typeface="Helvetica" charset="0"/>
              <a:ea typeface="ヒラギノ角ゴ Pro W3" charset="-128"/>
            </a:endParaRPr>
          </a:p>
          <a:p>
            <a:pPr marL="628650" lvl="1" indent="-171450">
              <a:spcBef>
                <a:spcPts val="600"/>
              </a:spcBef>
              <a:spcAft>
                <a:spcPts val="600"/>
              </a:spcAft>
              <a:buFontTx/>
              <a:buChar char="•"/>
            </a:pPr>
            <a:r>
              <a:rPr lang="en-GB" sz="1000" dirty="0" smtClean="0">
                <a:latin typeface="Helvetica" charset="0"/>
                <a:ea typeface="ヒラギノ角ゴ Pro W3" charset="-128"/>
              </a:rPr>
              <a:t>After the  list is completed put it on wall so that it can be referred to throughout the session.</a:t>
            </a:r>
          </a:p>
          <a:p>
            <a:pPr marL="628650" lvl="1" indent="-171450">
              <a:spcBef>
                <a:spcPts val="600"/>
              </a:spcBef>
              <a:spcAft>
                <a:spcPts val="600"/>
              </a:spcAft>
              <a:buFontTx/>
              <a:buNone/>
            </a:pPr>
            <a:endParaRPr lang="en-GB" sz="1000" dirty="0" smtClean="0">
              <a:latin typeface="Helvetica" charset="0"/>
              <a:ea typeface="ヒラギノ角ゴ Pro W3" charset="-128"/>
            </a:endParaRPr>
          </a:p>
        </p:txBody>
      </p:sp>
      <p:sp>
        <p:nvSpPr>
          <p:cNvPr id="32772" name="Rectangle 4"/>
          <p:cNvSpPr>
            <a:spLocks noChangeArrowheads="1"/>
          </p:cNvSpPr>
          <p:nvPr/>
        </p:nvSpPr>
        <p:spPr bwMode="auto">
          <a:xfrm>
            <a:off x="911225" y="4306888"/>
            <a:ext cx="5183188" cy="274637"/>
          </a:xfrm>
          <a:prstGeom prst="rect">
            <a:avLst/>
          </a:prstGeom>
          <a:noFill/>
          <a:ln w="12700" cap="sq">
            <a:noFill/>
            <a:miter lim="800000"/>
            <a:headEnd type="none" w="sm" len="sm"/>
            <a:tailEnd type="none" w="sm" len="sm"/>
          </a:ln>
        </p:spPr>
        <p:txBody>
          <a:bodyPr>
            <a:spAutoFit/>
          </a:bodyPr>
          <a:lstStyle/>
          <a:p>
            <a:endParaRPr lang="en-GB" sz="1200">
              <a:latin typeface="Comic Sans MS" pitchFamily="66" charset="0"/>
            </a:endParaRPr>
          </a:p>
        </p:txBody>
      </p:sp>
      <p:sp>
        <p:nvSpPr>
          <p:cNvPr id="32773" name="Footer Placeholder 5"/>
          <p:cNvSpPr>
            <a:spLocks noGrp="1"/>
          </p:cNvSpPr>
          <p:nvPr>
            <p:ph type="ftr" sz="quarter" idx="4"/>
          </p:nvPr>
        </p:nvSpPr>
        <p:spPr>
          <a:noFill/>
        </p:spPr>
        <p:txBody>
          <a:bodyPr/>
          <a:lstStyle/>
          <a:p>
            <a:r>
              <a:rPr lang="en-US" smtClean="0">
                <a:latin typeface="Arial" pitchFamily="34" charset="0"/>
                <a:ea typeface="ヒラギノ角ゴ Pro W3" charset="-128"/>
              </a:rPr>
              <a:t>Session 1 </a:t>
            </a:r>
          </a:p>
        </p:txBody>
      </p:sp>
      <p:sp>
        <p:nvSpPr>
          <p:cNvPr id="7" name="Header Placeholder 6"/>
          <p:cNvSpPr>
            <a:spLocks noGrp="1"/>
          </p:cNvSpPr>
          <p:nvPr>
            <p:ph type="hdr" sz="quarter" idx="10"/>
          </p:nvPr>
        </p:nvSpPr>
        <p:spPr/>
        <p:txBody>
          <a:bodyPr/>
          <a:lstStyle/>
          <a:p>
            <a:r>
              <a:rPr lang="en-US" smtClean="0"/>
              <a:t>D1_S3_3.2</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Facilitator Notes</a:t>
            </a:r>
          </a:p>
          <a:p>
            <a:endParaRPr lang="en-US" dirty="0" smtClean="0"/>
          </a:p>
          <a:p>
            <a:r>
              <a:rPr lang="en-US" dirty="0" smtClean="0"/>
              <a:t>Once again ask participants</a:t>
            </a:r>
            <a:r>
              <a:rPr lang="en-US" baseline="0" dirty="0" smtClean="0"/>
              <a:t> do discuss in pairs and give 5 minutes and take the rounds and collect answer on flip chart or paste-its</a:t>
            </a:r>
            <a:endParaRPr lang="en-US" dirty="0"/>
          </a:p>
        </p:txBody>
      </p:sp>
      <p:sp>
        <p:nvSpPr>
          <p:cNvPr id="4" name="Slide Number Placeholder 3"/>
          <p:cNvSpPr>
            <a:spLocks noGrp="1"/>
          </p:cNvSpPr>
          <p:nvPr>
            <p:ph type="sldNum" sz="quarter" idx="10"/>
          </p:nvPr>
        </p:nvSpPr>
        <p:spPr/>
        <p:txBody>
          <a:bodyPr/>
          <a:lstStyle/>
          <a:p>
            <a:fld id="{025F796E-BBFB-402A-ACFD-44E0BBADD876}" type="slidenum">
              <a:rPr lang="en-US" smtClean="0"/>
              <a:pPr/>
              <a:t>3</a:t>
            </a:fld>
            <a:endParaRPr lang="en-US"/>
          </a:p>
        </p:txBody>
      </p:sp>
      <p:sp>
        <p:nvSpPr>
          <p:cNvPr id="5" name="Header Placeholder 4"/>
          <p:cNvSpPr>
            <a:spLocks noGrp="1"/>
          </p:cNvSpPr>
          <p:nvPr>
            <p:ph type="hdr" sz="quarter" idx="11"/>
          </p:nvPr>
        </p:nvSpPr>
        <p:spPr/>
        <p:txBody>
          <a:bodyPr/>
          <a:lstStyle/>
          <a:p>
            <a:r>
              <a:rPr lang="en-US" smtClean="0"/>
              <a:t>D1_S3_3.2</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xfrm>
            <a:off x="2060575" y="179388"/>
            <a:ext cx="2030413" cy="1522412"/>
          </a:xfrm>
          <a:ln/>
        </p:spPr>
      </p:sp>
      <p:sp>
        <p:nvSpPr>
          <p:cNvPr id="38914" name="Notes Placeholder 2"/>
          <p:cNvSpPr>
            <a:spLocks noGrp="1"/>
          </p:cNvSpPr>
          <p:nvPr>
            <p:ph type="body" idx="1"/>
          </p:nvPr>
        </p:nvSpPr>
        <p:spPr>
          <a:xfrm>
            <a:off x="260350" y="1835150"/>
            <a:ext cx="6337300" cy="7058025"/>
          </a:xfrm>
          <a:noFill/>
          <a:ln/>
        </p:spPr>
        <p:txBody>
          <a:bodyPr/>
          <a:lstStyle/>
          <a:p>
            <a:pPr>
              <a:spcBef>
                <a:spcPts val="600"/>
              </a:spcBef>
              <a:spcAft>
                <a:spcPts val="600"/>
              </a:spcAft>
            </a:pPr>
            <a:r>
              <a:rPr lang="en-GB" sz="1000" dirty="0" smtClean="0">
                <a:latin typeface="Georgia" pitchFamily="18" charset="0"/>
                <a:ea typeface="ヒラギノ角ゴ Pro W3" charset="-128"/>
              </a:rPr>
              <a:t>Facilitator Notes and Instructions</a:t>
            </a:r>
          </a:p>
          <a:p>
            <a:pPr>
              <a:spcBef>
                <a:spcPts val="600"/>
              </a:spcBef>
              <a:spcAft>
                <a:spcPts val="600"/>
              </a:spcAft>
            </a:pPr>
            <a:endParaRPr lang="en-GB" sz="1000" dirty="0" smtClean="0">
              <a:latin typeface="Georgia" pitchFamily="18" charset="0"/>
              <a:ea typeface="ヒラギノ角ゴ Pro W3" charset="-128"/>
            </a:endParaRPr>
          </a:p>
          <a:p>
            <a:pPr>
              <a:spcBef>
                <a:spcPts val="600"/>
              </a:spcBef>
              <a:spcAft>
                <a:spcPts val="600"/>
              </a:spcAft>
            </a:pPr>
            <a:r>
              <a:rPr lang="en-US" sz="1000" dirty="0" smtClean="0">
                <a:latin typeface="Arial" pitchFamily="34" charset="0"/>
                <a:ea typeface="ヒラギノ角ゴ Pro W3" charset="-128"/>
              </a:rPr>
              <a:t>Pose the rhetorical question to the audience </a:t>
            </a:r>
            <a:r>
              <a:rPr lang="en-US" altLang="en-US" sz="1000" dirty="0" smtClean="0">
                <a:latin typeface="Arial" pitchFamily="34" charset="0"/>
                <a:ea typeface="ヒラギノ角ゴ Pro W3" charset="-128"/>
              </a:rPr>
              <a:t>‘</a:t>
            </a:r>
            <a:r>
              <a:rPr lang="en-US" sz="1000" dirty="0" smtClean="0">
                <a:latin typeface="Arial" pitchFamily="34" charset="0"/>
                <a:ea typeface="ヒラギノ角ゴ Pro W3" charset="-128"/>
              </a:rPr>
              <a:t> </a:t>
            </a:r>
            <a:r>
              <a:rPr lang="en-US" sz="1000" b="1" dirty="0" smtClean="0">
                <a:latin typeface="Arial" pitchFamily="34" charset="0"/>
                <a:ea typeface="ヒラギノ角ゴ Pro W3" charset="-128"/>
              </a:rPr>
              <a:t>What is the key overall goal for each school leader?</a:t>
            </a:r>
            <a:r>
              <a:rPr lang="en-US" altLang="en-US" sz="1000" b="1" dirty="0" smtClean="0">
                <a:latin typeface="Arial" pitchFamily="34" charset="0"/>
                <a:ea typeface="ヒラギノ角ゴ Pro W3" charset="-128"/>
              </a:rPr>
              <a:t>’</a:t>
            </a:r>
            <a:r>
              <a:rPr lang="en-US" sz="1000" b="1" dirty="0" smtClean="0">
                <a:latin typeface="Arial" pitchFamily="34" charset="0"/>
                <a:ea typeface="ヒラギノ角ゴ Pro W3" charset="-128"/>
              </a:rPr>
              <a:t>  </a:t>
            </a:r>
            <a:r>
              <a:rPr lang="en-US" sz="1000" dirty="0" smtClean="0">
                <a:latin typeface="Arial" pitchFamily="34" charset="0"/>
                <a:ea typeface="ヒラギノ角ゴ Pro W3" charset="-128"/>
              </a:rPr>
              <a:t>Then reveal, by clicking the mouse,  the following answer:</a:t>
            </a:r>
          </a:p>
          <a:p>
            <a:pPr>
              <a:spcBef>
                <a:spcPts val="600"/>
              </a:spcBef>
              <a:spcAft>
                <a:spcPts val="600"/>
              </a:spcAft>
            </a:pPr>
            <a:r>
              <a:rPr lang="en-US" sz="1000" b="1" dirty="0" smtClean="0">
                <a:solidFill>
                  <a:srgbClr val="161616"/>
                </a:solidFill>
                <a:latin typeface="Calibri" pitchFamily="34" charset="0"/>
                <a:ea typeface="ヒラギノ角ゴ Pro W3" charset="-128"/>
              </a:rPr>
              <a:t>Making effective Learning and Teaching happen for</a:t>
            </a:r>
          </a:p>
          <a:p>
            <a:pPr>
              <a:spcBef>
                <a:spcPts val="600"/>
              </a:spcBef>
              <a:spcAft>
                <a:spcPts val="600"/>
              </a:spcAft>
              <a:buFontTx/>
              <a:buChar char="•"/>
            </a:pPr>
            <a:r>
              <a:rPr lang="en-US" sz="1000" b="1" dirty="0" smtClean="0">
                <a:solidFill>
                  <a:srgbClr val="161616"/>
                </a:solidFill>
                <a:latin typeface="Calibri" pitchFamily="34" charset="0"/>
                <a:ea typeface="ヒラギノ角ゴ Pro W3" charset="-128"/>
              </a:rPr>
              <a:t> </a:t>
            </a:r>
            <a:r>
              <a:rPr lang="en-US" sz="1000" b="1" u="sng" dirty="0" smtClean="0">
                <a:solidFill>
                  <a:srgbClr val="161616"/>
                </a:solidFill>
                <a:latin typeface="Calibri" pitchFamily="34" charset="0"/>
                <a:ea typeface="ヒラギノ角ゴ Pro W3" charset="-128"/>
              </a:rPr>
              <a:t>every </a:t>
            </a:r>
            <a:r>
              <a:rPr lang="en-US" sz="1000" b="1" dirty="0" smtClean="0">
                <a:solidFill>
                  <a:srgbClr val="161616"/>
                </a:solidFill>
                <a:latin typeface="Calibri" pitchFamily="34" charset="0"/>
                <a:ea typeface="ヒラギノ角ゴ Pro W3" charset="-128"/>
              </a:rPr>
              <a:t>child,</a:t>
            </a:r>
          </a:p>
          <a:p>
            <a:pPr>
              <a:spcBef>
                <a:spcPts val="600"/>
              </a:spcBef>
              <a:spcAft>
                <a:spcPts val="600"/>
              </a:spcAft>
              <a:buFontTx/>
              <a:buChar char="•"/>
            </a:pPr>
            <a:r>
              <a:rPr lang="en-US" sz="1000" b="1" dirty="0" smtClean="0">
                <a:solidFill>
                  <a:srgbClr val="161616"/>
                </a:solidFill>
                <a:latin typeface="Calibri" pitchFamily="34" charset="0"/>
                <a:ea typeface="ヒラギノ角ゴ Pro W3" charset="-128"/>
              </a:rPr>
              <a:t>every day, </a:t>
            </a:r>
          </a:p>
          <a:p>
            <a:pPr>
              <a:spcBef>
                <a:spcPts val="600"/>
              </a:spcBef>
              <a:spcAft>
                <a:spcPts val="600"/>
              </a:spcAft>
              <a:buFontTx/>
              <a:buChar char="•"/>
            </a:pPr>
            <a:r>
              <a:rPr lang="en-US" sz="1000" b="1" dirty="0" smtClean="0">
                <a:solidFill>
                  <a:srgbClr val="161616"/>
                </a:solidFill>
                <a:latin typeface="Calibri" pitchFamily="34" charset="0"/>
                <a:ea typeface="ヒラギノ角ゴ Pro W3" charset="-128"/>
              </a:rPr>
              <a:t>in every classroom,</a:t>
            </a:r>
          </a:p>
          <a:p>
            <a:pPr>
              <a:spcBef>
                <a:spcPts val="600"/>
              </a:spcBef>
              <a:spcAft>
                <a:spcPts val="600"/>
              </a:spcAft>
            </a:pPr>
            <a:endParaRPr lang="en-US" sz="1000" dirty="0" smtClean="0">
              <a:latin typeface="Arial" pitchFamily="34" charset="0"/>
              <a:ea typeface="ヒラギノ角ゴ Pro W3" charset="-128"/>
            </a:endParaRPr>
          </a:p>
          <a:p>
            <a:pPr>
              <a:spcBef>
                <a:spcPts val="600"/>
              </a:spcBef>
              <a:spcAft>
                <a:spcPts val="600"/>
              </a:spcAft>
            </a:pPr>
            <a:r>
              <a:rPr lang="en-US" sz="1000" dirty="0" smtClean="0">
                <a:latin typeface="Arial" pitchFamily="34" charset="0"/>
                <a:ea typeface="ヒラギノ角ゴ Pro W3" charset="-128"/>
              </a:rPr>
              <a:t>Show the final paragraph of slide.  </a:t>
            </a:r>
          </a:p>
          <a:p>
            <a:pPr>
              <a:spcBef>
                <a:spcPts val="600"/>
              </a:spcBef>
              <a:spcAft>
                <a:spcPts val="600"/>
              </a:spcAft>
            </a:pPr>
            <a:endParaRPr lang="en-US" sz="1000" dirty="0" smtClean="0">
              <a:latin typeface="Arial" pitchFamily="34" charset="0"/>
              <a:ea typeface="ヒラギノ角ゴ Pro W3" charset="-128"/>
            </a:endParaRPr>
          </a:p>
          <a:p>
            <a:pPr>
              <a:spcBef>
                <a:spcPts val="600"/>
              </a:spcBef>
              <a:spcAft>
                <a:spcPts val="600"/>
              </a:spcAft>
            </a:pPr>
            <a:r>
              <a:rPr lang="en-US" sz="1000" dirty="0" smtClean="0">
                <a:latin typeface="Arial" pitchFamily="34" charset="0"/>
                <a:ea typeface="ヒラギノ角ゴ Pro W3" charset="-128"/>
              </a:rPr>
              <a:t>Encourage a brief discussion but be mindful that for many colleagues  this is a challenging goal especially in the context of wide remits and the many pressures on their time.  </a:t>
            </a:r>
          </a:p>
          <a:p>
            <a:pPr>
              <a:spcBef>
                <a:spcPts val="600"/>
              </a:spcBef>
              <a:spcAft>
                <a:spcPts val="600"/>
              </a:spcAft>
            </a:pPr>
            <a:r>
              <a:rPr lang="en-US" sz="1000" dirty="0" smtClean="0">
                <a:latin typeface="Arial" pitchFamily="34" charset="0"/>
                <a:ea typeface="ヒラギノ角ゴ Pro W3" charset="-128"/>
              </a:rPr>
              <a:t>This slide acts as a link between what we want for our children- our dreams goal aspirations from the earlier slide – and how we achieve them. </a:t>
            </a:r>
          </a:p>
          <a:p>
            <a:pPr>
              <a:spcBef>
                <a:spcPts val="600"/>
              </a:spcBef>
              <a:spcAft>
                <a:spcPts val="600"/>
              </a:spcAft>
            </a:pPr>
            <a:r>
              <a:rPr lang="en-US" sz="1000" dirty="0" smtClean="0">
                <a:latin typeface="Arial" pitchFamily="34" charset="0"/>
                <a:ea typeface="ヒラギノ角ゴ Pro W3" charset="-128"/>
              </a:rPr>
              <a:t> Leaders cannot achieve this on their own.  Their impact is through, that is mediated by, the teachers for whom they have responsibility.</a:t>
            </a:r>
          </a:p>
          <a:p>
            <a:pPr lvl="1">
              <a:spcBef>
                <a:spcPts val="600"/>
              </a:spcBef>
              <a:spcAft>
                <a:spcPts val="1200"/>
              </a:spcAft>
              <a:buFontTx/>
              <a:buChar char="•"/>
            </a:pPr>
            <a:r>
              <a:rPr lang="en-US" sz="1000" dirty="0" smtClean="0">
                <a:latin typeface="Arial" pitchFamily="34" charset="0"/>
                <a:ea typeface="ヒラギノ角ゴ Pro W3" charset="-128"/>
              </a:rPr>
              <a:t>  As facilitator you are raising the question here  to what extent each leader's  </a:t>
            </a:r>
            <a:r>
              <a:rPr lang="en-US" altLang="ja-JP" sz="1000" dirty="0" smtClean="0">
                <a:latin typeface="Arial" pitchFamily="34" charset="0"/>
                <a:ea typeface="ヒラギノ角ゴ Pro W3" charset="-128"/>
              </a:rPr>
              <a:t>work directly impacts on Learning and Teaching.  Refer to the dreams list on the flipchart and raise the issue that they as Leaders can only achieve their goals for their pupils for the most part through effective Learning and Teaching and this is primarily about what happens in the classroom.  This means that the school leader’s impact is mediated through other people.  </a:t>
            </a:r>
            <a:r>
              <a:rPr lang="en-US" altLang="ja-JP" sz="1000" b="1" dirty="0" smtClean="0">
                <a:latin typeface="Arial" pitchFamily="34" charset="0"/>
                <a:ea typeface="ヒラギノ角ゴ Pro W3" charset="-128"/>
              </a:rPr>
              <a:t>Getting the people for whom they are responsible to change and improve what they do.</a:t>
            </a:r>
          </a:p>
          <a:p>
            <a:pPr lvl="1">
              <a:spcBef>
                <a:spcPts val="600"/>
              </a:spcBef>
              <a:spcAft>
                <a:spcPts val="1200"/>
              </a:spcAft>
              <a:buFontTx/>
              <a:buNone/>
            </a:pPr>
            <a:endParaRPr lang="en-US" altLang="ja-JP" sz="1000" b="1" dirty="0" smtClean="0">
              <a:latin typeface="Arial" pitchFamily="34" charset="0"/>
              <a:ea typeface="ヒラギノ角ゴ Pro W3" charset="-128"/>
            </a:endParaRPr>
          </a:p>
          <a:p>
            <a:pPr lvl="1">
              <a:spcBef>
                <a:spcPts val="600"/>
              </a:spcBef>
              <a:spcAft>
                <a:spcPts val="1200"/>
              </a:spcAft>
              <a:buFontTx/>
              <a:buChar char="•"/>
            </a:pPr>
            <a:r>
              <a:rPr lang="en-US" sz="1000" dirty="0" smtClean="0">
                <a:latin typeface="Arial" pitchFamily="34" charset="0"/>
                <a:ea typeface="ヒラギノ角ゴ Pro W3" charset="-128"/>
              </a:rPr>
              <a:t>  But this is hard.  Elmore, the famous Harvard educationalist, argues that the further away you are from the classroom the harder it is to effect or affect change in the classroom.   Imagine the role of HT, Director, Cabinet Secretary. The leader is trying to get change in classrooms for which they are not directly involved on a daily basis.  It is hard enough  changing  your own teaching practice in your own classroom.  However it is even harder trying to get change in the practice of others!</a:t>
            </a:r>
          </a:p>
          <a:p>
            <a:pPr>
              <a:spcBef>
                <a:spcPts val="600"/>
              </a:spcBef>
              <a:spcAft>
                <a:spcPts val="600"/>
              </a:spcAft>
            </a:pPr>
            <a:endParaRPr lang="en-US" sz="1000" dirty="0" smtClean="0">
              <a:latin typeface="Arial" pitchFamily="34" charset="0"/>
              <a:ea typeface="ヒラギノ角ゴ Pro W3" charset="-128"/>
            </a:endParaRPr>
          </a:p>
          <a:p>
            <a:pPr>
              <a:spcBef>
                <a:spcPts val="600"/>
              </a:spcBef>
              <a:spcAft>
                <a:spcPts val="600"/>
              </a:spcAft>
            </a:pPr>
            <a:endParaRPr lang="en-US" sz="1000" dirty="0" smtClean="0">
              <a:latin typeface="Arial" pitchFamily="34" charset="0"/>
              <a:ea typeface="ヒラギノ角ゴ Pro W3" charset="-128"/>
            </a:endParaRPr>
          </a:p>
          <a:p>
            <a:pPr>
              <a:spcBef>
                <a:spcPts val="600"/>
              </a:spcBef>
              <a:spcAft>
                <a:spcPts val="600"/>
              </a:spcAft>
            </a:pPr>
            <a:endParaRPr lang="en-US" sz="1000" dirty="0" smtClean="0">
              <a:latin typeface="Arial" pitchFamily="34" charset="0"/>
              <a:ea typeface="ヒラギノ角ゴ Pro W3" charset="-128"/>
            </a:endParaRPr>
          </a:p>
          <a:p>
            <a:pPr>
              <a:spcBef>
                <a:spcPts val="600"/>
              </a:spcBef>
              <a:spcAft>
                <a:spcPts val="600"/>
              </a:spcAft>
            </a:pPr>
            <a:endParaRPr lang="en-US" sz="1000" dirty="0" smtClean="0">
              <a:latin typeface="Arial" pitchFamily="34" charset="0"/>
              <a:ea typeface="ヒラギノ角ゴ Pro W3" charset="-128"/>
            </a:endParaRPr>
          </a:p>
          <a:p>
            <a:pPr>
              <a:spcBef>
                <a:spcPts val="600"/>
              </a:spcBef>
              <a:spcAft>
                <a:spcPts val="600"/>
              </a:spcAft>
            </a:pPr>
            <a:endParaRPr lang="en-US" sz="1000" dirty="0" smtClean="0">
              <a:latin typeface="Arial" pitchFamily="34" charset="0"/>
              <a:ea typeface="ヒラギノ角ゴ Pro W3" charset="-128"/>
            </a:endParaRPr>
          </a:p>
          <a:p>
            <a:pPr>
              <a:spcBef>
                <a:spcPts val="600"/>
              </a:spcBef>
              <a:spcAft>
                <a:spcPts val="600"/>
              </a:spcAft>
            </a:pPr>
            <a:r>
              <a:rPr lang="en-US" sz="1000" dirty="0" smtClean="0">
                <a:latin typeface="Arial" pitchFamily="34" charset="0"/>
                <a:ea typeface="ヒラギノ角ゴ Pro W3" charset="-128"/>
              </a:rPr>
              <a:t>Note:  Above slide based on HGSE News: The Promise of Public Education--An Interview with Robert </a:t>
            </a:r>
            <a:r>
              <a:rPr lang="en-US" sz="1000" dirty="0" err="1" smtClean="0">
                <a:latin typeface="Arial" pitchFamily="34" charset="0"/>
                <a:ea typeface="ヒラギノ角ゴ Pro W3" charset="-128"/>
              </a:rPr>
              <a:t>Peterkin</a:t>
            </a:r>
            <a:r>
              <a:rPr lang="en-US" sz="1000" dirty="0" smtClean="0">
                <a:latin typeface="Arial" pitchFamily="34" charset="0"/>
                <a:ea typeface="ヒラギノ角ゴ Pro W3" charset="-128"/>
              </a:rPr>
              <a:t> at </a:t>
            </a:r>
          </a:p>
          <a:p>
            <a:pPr>
              <a:spcBef>
                <a:spcPts val="600"/>
              </a:spcBef>
              <a:spcAft>
                <a:spcPts val="600"/>
              </a:spcAft>
            </a:pPr>
            <a:r>
              <a:rPr lang="en-US" sz="1000" u="sng" dirty="0" smtClean="0">
                <a:latin typeface="Arial" pitchFamily="34" charset="0"/>
                <a:ea typeface="ヒラギノ角ゴ Pro W3" charset="-128"/>
                <a:hlinkClick r:id="rId3"/>
              </a:rPr>
              <a:t>http://www.gse.harvard.edu/news/features/peterkin10212003.html</a:t>
            </a:r>
            <a:endParaRPr lang="en-US" sz="1000" u="sng" dirty="0" smtClean="0">
              <a:latin typeface="Arial" pitchFamily="34" charset="0"/>
              <a:ea typeface="ヒラギノ角ゴ Pro W3" charset="-128"/>
            </a:endParaRPr>
          </a:p>
          <a:p>
            <a:pPr>
              <a:spcBef>
                <a:spcPts val="600"/>
              </a:spcBef>
              <a:spcAft>
                <a:spcPts val="600"/>
              </a:spcAft>
            </a:pPr>
            <a:r>
              <a:rPr lang="en-US" sz="1000" dirty="0" smtClean="0">
                <a:latin typeface="Arial" pitchFamily="34" charset="0"/>
                <a:ea typeface="ヒラギノ角ゴ Pro W3" charset="-128"/>
              </a:rPr>
              <a:t>[accessed 3 September 2011]  Original read as:</a:t>
            </a:r>
          </a:p>
          <a:p>
            <a:pPr>
              <a:spcBef>
                <a:spcPts val="600"/>
              </a:spcBef>
              <a:spcAft>
                <a:spcPts val="600"/>
              </a:spcAft>
            </a:pPr>
            <a:r>
              <a:rPr lang="en-US" sz="1000" dirty="0" smtClean="0">
                <a:latin typeface="Arial" pitchFamily="34" charset="0"/>
                <a:ea typeface="ヒラギノ角ゴ Pro W3" charset="-128"/>
              </a:rPr>
              <a:t>Making good teaching happen for every child, every day, in every classroom, is the single most important means by which schools </a:t>
            </a:r>
          </a:p>
          <a:p>
            <a:pPr>
              <a:spcBef>
                <a:spcPts val="600"/>
              </a:spcBef>
              <a:spcAft>
                <a:spcPts val="600"/>
              </a:spcAft>
            </a:pPr>
            <a:r>
              <a:rPr lang="en-US" sz="1000" dirty="0" smtClean="0">
                <a:latin typeface="Arial" pitchFamily="34" charset="0"/>
                <a:ea typeface="ヒラギノ角ゴ Pro W3" charset="-128"/>
              </a:rPr>
              <a:t>can deliver on their promise to enable all children to learn and</a:t>
            </a:r>
          </a:p>
          <a:p>
            <a:pPr>
              <a:spcBef>
                <a:spcPts val="600"/>
              </a:spcBef>
              <a:spcAft>
                <a:spcPts val="600"/>
              </a:spcAft>
            </a:pPr>
            <a:r>
              <a:rPr lang="en-US" sz="1000" dirty="0" smtClean="0">
                <a:latin typeface="Arial" pitchFamily="34" charset="0"/>
                <a:ea typeface="ヒラギノ角ゴ Pro W3" charset="-128"/>
              </a:rPr>
              <a:t>achieve at high levels</a:t>
            </a:r>
          </a:p>
          <a:p>
            <a:pPr>
              <a:spcBef>
                <a:spcPts val="600"/>
              </a:spcBef>
              <a:spcAft>
                <a:spcPts val="600"/>
              </a:spcAft>
            </a:pPr>
            <a:r>
              <a:rPr lang="en-US" sz="1000" i="1" dirty="0" smtClean="0">
                <a:latin typeface="Arial" pitchFamily="34" charset="0"/>
                <a:ea typeface="ヒラギノ角ゴ Pro W3" charset="-128"/>
              </a:rPr>
              <a:t>Robert </a:t>
            </a:r>
            <a:r>
              <a:rPr lang="en-US" sz="1000" i="1" dirty="0" err="1" smtClean="0">
                <a:latin typeface="Arial" pitchFamily="34" charset="0"/>
                <a:ea typeface="ヒラギノ角ゴ Pro W3" charset="-128"/>
              </a:rPr>
              <a:t>Peterkin</a:t>
            </a:r>
            <a:r>
              <a:rPr lang="en-US" sz="1000" i="1" dirty="0" smtClean="0">
                <a:latin typeface="Arial" pitchFamily="34" charset="0"/>
                <a:ea typeface="ヒラギノ角ゴ Pro W3" charset="-128"/>
              </a:rPr>
              <a:t>,</a:t>
            </a:r>
          </a:p>
          <a:p>
            <a:pPr>
              <a:spcBef>
                <a:spcPts val="600"/>
              </a:spcBef>
              <a:spcAft>
                <a:spcPts val="600"/>
              </a:spcAft>
            </a:pPr>
            <a:r>
              <a:rPr lang="en-US" sz="1000" i="1" dirty="0" smtClean="0">
                <a:latin typeface="Arial" pitchFamily="34" charset="0"/>
                <a:ea typeface="ヒラギノ角ゴ Pro W3" charset="-128"/>
              </a:rPr>
              <a:t>Harvard Graduate School of Education</a:t>
            </a:r>
          </a:p>
          <a:p>
            <a:pPr>
              <a:spcBef>
                <a:spcPts val="600"/>
              </a:spcBef>
              <a:spcAft>
                <a:spcPts val="600"/>
              </a:spcAft>
            </a:pPr>
            <a:r>
              <a:rPr lang="en-US" sz="1000" i="1" dirty="0" smtClean="0">
                <a:latin typeface="Arial" pitchFamily="34" charset="0"/>
                <a:ea typeface="ヒラギノ角ゴ Pro W3" charset="-128"/>
              </a:rPr>
              <a:t>Institute Co‐chair</a:t>
            </a:r>
            <a:endParaRPr lang="en-US" sz="1000" dirty="0" smtClean="0">
              <a:latin typeface="Arial" pitchFamily="34" charset="0"/>
              <a:ea typeface="ヒラギノ角ゴ Pro W3" charset="-128"/>
            </a:endParaRPr>
          </a:p>
          <a:p>
            <a:pPr>
              <a:spcBef>
                <a:spcPts val="600"/>
              </a:spcBef>
              <a:spcAft>
                <a:spcPts val="600"/>
              </a:spcAft>
            </a:pPr>
            <a:endParaRPr lang="en-US" sz="1000" dirty="0" smtClean="0">
              <a:latin typeface="Arial" pitchFamily="34" charset="0"/>
              <a:ea typeface="ヒラギノ角ゴ Pro W3" charset="-128"/>
            </a:endParaRPr>
          </a:p>
        </p:txBody>
      </p:sp>
      <p:sp>
        <p:nvSpPr>
          <p:cNvPr id="38915" name="Slide Number Placeholder 5"/>
          <p:cNvSpPr>
            <a:spLocks noGrp="1"/>
          </p:cNvSpPr>
          <p:nvPr>
            <p:ph type="sldNum" sz="quarter" idx="5"/>
          </p:nvPr>
        </p:nvSpPr>
        <p:spPr>
          <a:noFill/>
        </p:spPr>
        <p:txBody>
          <a:bodyPr/>
          <a:lstStyle/>
          <a:p>
            <a:fld id="{C10DBFF0-B901-4B47-A7DB-A3C7BCDE5E39}" type="slidenum">
              <a:rPr lang="en-US"/>
              <a:pPr/>
              <a:t>4</a:t>
            </a:fld>
            <a:endParaRPr lang="en-US"/>
          </a:p>
        </p:txBody>
      </p:sp>
      <p:sp>
        <p:nvSpPr>
          <p:cNvPr id="38916" name="Footer Placeholder 4"/>
          <p:cNvSpPr>
            <a:spLocks noGrp="1"/>
          </p:cNvSpPr>
          <p:nvPr>
            <p:ph type="ftr" sz="quarter" idx="4"/>
          </p:nvPr>
        </p:nvSpPr>
        <p:spPr>
          <a:noFill/>
        </p:spPr>
        <p:txBody>
          <a:bodyPr/>
          <a:lstStyle/>
          <a:p>
            <a:endParaRPr lang="en-US" smtClean="0">
              <a:latin typeface="Arial" pitchFamily="34" charset="0"/>
              <a:ea typeface="ヒラギノ角ゴ Pro W3" charset="-128"/>
            </a:endParaRPr>
          </a:p>
          <a:p>
            <a:endParaRPr lang="en-US" smtClean="0">
              <a:latin typeface="Arial" pitchFamily="34" charset="0"/>
              <a:ea typeface="ヒラギノ角ゴ Pro W3" charset="-128"/>
            </a:endParaRPr>
          </a:p>
          <a:p>
            <a:r>
              <a:rPr lang="en-US" smtClean="0">
                <a:latin typeface="Arial" pitchFamily="34" charset="0"/>
                <a:ea typeface="ヒラギノ角ゴ Pro W3" charset="-128"/>
              </a:rPr>
              <a:t>Session 1 </a:t>
            </a:r>
          </a:p>
        </p:txBody>
      </p:sp>
      <p:sp>
        <p:nvSpPr>
          <p:cNvPr id="6" name="Header Placeholder 5"/>
          <p:cNvSpPr>
            <a:spLocks noGrp="1"/>
          </p:cNvSpPr>
          <p:nvPr>
            <p:ph type="hdr" sz="quarter" idx="10"/>
          </p:nvPr>
        </p:nvSpPr>
        <p:spPr/>
        <p:txBody>
          <a:bodyPr/>
          <a:lstStyle/>
          <a:p>
            <a:r>
              <a:rPr lang="en-US" smtClean="0"/>
              <a:t>D1_S3_3.2</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p:cNvSpPr>
            <a:spLocks noGrp="1" noChangeArrowheads="1"/>
          </p:cNvSpPr>
          <p:nvPr>
            <p:ph type="ftr" sz="quarter" idx="4"/>
          </p:nvPr>
        </p:nvSpPr>
        <p:spPr>
          <a:noFill/>
        </p:spPr>
        <p:txBody>
          <a:bodyPr/>
          <a:lstStyle/>
          <a:p>
            <a:r>
              <a:rPr lang="en-US" smtClean="0">
                <a:latin typeface="Arial" pitchFamily="34" charset="0"/>
                <a:ea typeface="ヒラギノ角ゴ Pro W3" charset="-128"/>
              </a:rPr>
              <a:t>Session 1 </a:t>
            </a:r>
          </a:p>
        </p:txBody>
      </p:sp>
      <p:sp>
        <p:nvSpPr>
          <p:cNvPr id="45058" name="Rectangle 7"/>
          <p:cNvSpPr>
            <a:spLocks noGrp="1" noChangeArrowheads="1"/>
          </p:cNvSpPr>
          <p:nvPr>
            <p:ph type="sldNum" sz="quarter" idx="5"/>
          </p:nvPr>
        </p:nvSpPr>
        <p:spPr>
          <a:noFill/>
        </p:spPr>
        <p:txBody>
          <a:bodyPr/>
          <a:lstStyle/>
          <a:p>
            <a:fld id="{86BCDD82-88CF-4094-BC46-FF888C5C6611}" type="slidenum">
              <a:rPr lang="en-US"/>
              <a:pPr/>
              <a:t>5</a:t>
            </a:fld>
            <a:endParaRPr lang="en-US"/>
          </a:p>
        </p:txBody>
      </p:sp>
      <p:sp>
        <p:nvSpPr>
          <p:cNvPr id="45059" name="Rectangle 2"/>
          <p:cNvSpPr>
            <a:spLocks noGrp="1" noRot="1" noChangeAspect="1" noChangeArrowheads="1" noTextEdit="1"/>
          </p:cNvSpPr>
          <p:nvPr>
            <p:ph type="sldImg"/>
          </p:nvPr>
        </p:nvSpPr>
        <p:spPr>
          <a:xfrm>
            <a:off x="1365250" y="323850"/>
            <a:ext cx="3840163" cy="2879725"/>
          </a:xfrm>
          <a:solidFill>
            <a:srgbClr val="FFFFFF"/>
          </a:solidFill>
          <a:ln/>
        </p:spPr>
      </p:sp>
      <p:sp>
        <p:nvSpPr>
          <p:cNvPr id="45060" name="Rectangle 3"/>
          <p:cNvSpPr>
            <a:spLocks noGrp="1" noChangeArrowheads="1"/>
          </p:cNvSpPr>
          <p:nvPr>
            <p:ph type="body" idx="1"/>
          </p:nvPr>
        </p:nvSpPr>
        <p:spPr>
          <a:xfrm>
            <a:off x="333375" y="3348038"/>
            <a:ext cx="6191250" cy="5545137"/>
          </a:xfrm>
          <a:solidFill>
            <a:srgbClr val="FFFFFF"/>
          </a:solidFill>
          <a:ln>
            <a:solidFill>
              <a:srgbClr val="000000"/>
            </a:solidFill>
          </a:ln>
        </p:spPr>
        <p:txBody>
          <a:bodyPr/>
          <a:lstStyle/>
          <a:p>
            <a:pPr marL="228600" indent="-228600" eaLnBrk="1" hangingPunct="1"/>
            <a:r>
              <a:rPr lang="en-GB" sz="1000" b="1" dirty="0" smtClean="0">
                <a:latin typeface="Georgia" pitchFamily="18" charset="0"/>
                <a:ea typeface="ヒラギノ角ゴ Pro W3" charset="-128"/>
              </a:rPr>
              <a:t>Facilitator Notes and Instructions: </a:t>
            </a:r>
            <a:r>
              <a:rPr lang="en-US" sz="1000" b="1" dirty="0" err="1" smtClean="0">
                <a:solidFill>
                  <a:srgbClr val="000000"/>
                </a:solidFill>
                <a:latin typeface="Georgia" pitchFamily="18" charset="0"/>
                <a:ea typeface="ヒラギノ角ゴ Pro W3" charset="-128"/>
              </a:rPr>
              <a:t>Leaderly</a:t>
            </a:r>
            <a:r>
              <a:rPr lang="en-US" sz="1000" b="1" dirty="0" smtClean="0">
                <a:solidFill>
                  <a:srgbClr val="000000"/>
                </a:solidFill>
                <a:latin typeface="Georgia" pitchFamily="18" charset="0"/>
                <a:ea typeface="ヒラギノ角ゴ Pro W3" charset="-128"/>
              </a:rPr>
              <a:t> Things</a:t>
            </a:r>
            <a:r>
              <a:rPr lang="en-US" sz="1000" dirty="0" smtClean="0">
                <a:solidFill>
                  <a:srgbClr val="000000"/>
                </a:solidFill>
                <a:latin typeface="Verdana" pitchFamily="34" charset="0"/>
                <a:ea typeface="ヒラギノ角ゴ Pro W3" charset="-128"/>
              </a:rPr>
              <a:t/>
            </a:r>
            <a:br>
              <a:rPr lang="en-US" sz="1000" dirty="0" smtClean="0">
                <a:solidFill>
                  <a:srgbClr val="000000"/>
                </a:solidFill>
                <a:latin typeface="Verdana" pitchFamily="34" charset="0"/>
                <a:ea typeface="ヒラギノ角ゴ Pro W3" charset="-128"/>
              </a:rPr>
            </a:br>
            <a:endParaRPr lang="en-US" sz="1000" dirty="0" smtClean="0">
              <a:solidFill>
                <a:srgbClr val="000000"/>
              </a:solidFill>
              <a:latin typeface="Verdana" pitchFamily="34" charset="0"/>
              <a:ea typeface="ヒラギノ角ゴ Pro W3" charset="-128"/>
            </a:endParaRPr>
          </a:p>
          <a:p>
            <a:pPr marL="685800" lvl="1" indent="-228600" eaLnBrk="1" hangingPunct="1">
              <a:buFont typeface="Calibri" pitchFamily="34" charset="0"/>
              <a:buAutoNum type="arabicPeriod"/>
            </a:pPr>
            <a:r>
              <a:rPr lang="en-GB" sz="1000" dirty="0" smtClean="0">
                <a:latin typeface="Helvetica" charset="0"/>
                <a:ea typeface="ヒラギノ角ゴ Pro W3" charset="-128"/>
              </a:rPr>
              <a:t>Note that this slide is in two parts requiring a mouse click to see the second paragraph.  Facilitators should </a:t>
            </a:r>
            <a:r>
              <a:rPr lang="en-GB" sz="1000" b="1" dirty="0" smtClean="0">
                <a:latin typeface="Helvetica" charset="0"/>
                <a:ea typeface="ヒラギノ角ゴ Pro W3" charset="-128"/>
              </a:rPr>
              <a:t>show and read out </a:t>
            </a:r>
            <a:r>
              <a:rPr lang="en-GB" sz="1000" dirty="0" smtClean="0">
                <a:latin typeface="Helvetica" charset="0"/>
                <a:ea typeface="ヒラギノ角ゴ Pro W3" charset="-128"/>
              </a:rPr>
              <a:t>the first paragraph and make a comment such as </a:t>
            </a:r>
            <a:r>
              <a:rPr lang="en-GB" altLang="en-US" sz="1000" dirty="0" smtClean="0">
                <a:latin typeface="Helvetica" charset="0"/>
                <a:ea typeface="ヒラギノ角ゴ Pro W3" charset="-128"/>
              </a:rPr>
              <a:t>“</a:t>
            </a:r>
            <a:r>
              <a:rPr lang="en-GB" sz="1000" dirty="0" smtClean="0">
                <a:latin typeface="Helvetica" charset="0"/>
                <a:ea typeface="ヒラギノ角ゴ Pro W3" charset="-128"/>
              </a:rPr>
              <a:t>When you do </a:t>
            </a:r>
            <a:r>
              <a:rPr lang="en-GB" sz="1000" dirty="0" err="1" smtClean="0">
                <a:latin typeface="Helvetica" charset="0"/>
                <a:ea typeface="ヒラギノ角ゴ Pro W3" charset="-128"/>
              </a:rPr>
              <a:t>leaderly</a:t>
            </a:r>
            <a:r>
              <a:rPr lang="en-GB" sz="1000" dirty="0" smtClean="0">
                <a:latin typeface="Helvetica" charset="0"/>
                <a:ea typeface="ヒラギノ角ゴ Pro W3" charset="-128"/>
              </a:rPr>
              <a:t> things, whatever these are, they have an effect on your colleagues as this shows.</a:t>
            </a:r>
            <a:r>
              <a:rPr lang="en-GB" altLang="en-US" sz="1000" dirty="0" smtClean="0">
                <a:latin typeface="Helvetica" charset="0"/>
                <a:ea typeface="ヒラギノ角ゴ Pro W3" charset="-128"/>
              </a:rPr>
              <a:t>”</a:t>
            </a:r>
            <a:r>
              <a:rPr lang="en-GB" sz="1000" dirty="0" smtClean="0">
                <a:latin typeface="Helvetica" charset="0"/>
                <a:ea typeface="ヒラギノ角ゴ Pro W3" charset="-128"/>
              </a:rPr>
              <a:t>   Facilitators should then </a:t>
            </a:r>
            <a:r>
              <a:rPr lang="en-GB" sz="1000" b="1" dirty="0" smtClean="0">
                <a:latin typeface="Helvetica" charset="0"/>
                <a:ea typeface="ヒラギノ角ゴ Pro W3" charset="-128"/>
              </a:rPr>
              <a:t>show and read out </a:t>
            </a:r>
            <a:r>
              <a:rPr lang="en-GB" sz="1000" dirty="0" smtClean="0">
                <a:latin typeface="Helvetica" charset="0"/>
                <a:ea typeface="ヒラギノ角ゴ Pro W3" charset="-128"/>
              </a:rPr>
              <a:t>the second paragraph.</a:t>
            </a:r>
          </a:p>
          <a:p>
            <a:pPr marL="685800" lvl="1" indent="-228600" eaLnBrk="1" hangingPunct="1"/>
            <a:endParaRPr lang="en-GB" sz="1000" dirty="0" smtClean="0">
              <a:latin typeface="Helvetica" charset="0"/>
              <a:ea typeface="ヒラギノ角ゴ Pro W3" charset="-128"/>
            </a:endParaRPr>
          </a:p>
          <a:p>
            <a:pPr marL="685800" lvl="1" indent="-228600" eaLnBrk="1" hangingPunct="1">
              <a:buFont typeface="Calibri" pitchFamily="34" charset="0"/>
              <a:buAutoNum type="arabicPeriod"/>
            </a:pPr>
            <a:r>
              <a:rPr lang="en-GB" sz="1000" dirty="0" smtClean="0">
                <a:latin typeface="Helvetica" charset="0"/>
                <a:ea typeface="ヒラギノ角ゴ Pro W3" charset="-128"/>
              </a:rPr>
              <a:t> Optional facilitator comments after going through this slide can include:</a:t>
            </a:r>
          </a:p>
          <a:p>
            <a:pPr marL="685800" lvl="1" indent="-228600" eaLnBrk="1" hangingPunct="1"/>
            <a:endParaRPr lang="en-GB" sz="1000" b="1" dirty="0" smtClean="0">
              <a:latin typeface="Helvetica" charset="0"/>
              <a:ea typeface="ヒラギノ角ゴ Pro W3" charset="-128"/>
            </a:endParaRPr>
          </a:p>
          <a:p>
            <a:pPr marL="685800" lvl="1" indent="-228600" eaLnBrk="1" hangingPunct="1"/>
            <a:r>
              <a:rPr lang="en-GB" altLang="en-US" sz="1000" b="1" dirty="0" smtClean="0">
                <a:latin typeface="Helvetica" charset="0"/>
                <a:ea typeface="ヒラギノ角ゴ Pro W3" charset="-128"/>
              </a:rPr>
              <a:t>“</a:t>
            </a:r>
            <a:r>
              <a:rPr lang="en-GB" altLang="ja-JP" sz="1000" b="1" dirty="0" smtClean="0">
                <a:latin typeface="Helvetica" charset="0"/>
                <a:ea typeface="ヒラギノ角ゴ Pro W3" charset="-128"/>
              </a:rPr>
              <a:t>Lawson</a:t>
            </a:r>
            <a:r>
              <a:rPr lang="en-GB" altLang="en-US" sz="1000" b="1" dirty="0" smtClean="0">
                <a:latin typeface="Helvetica" charset="0"/>
                <a:ea typeface="ヒラギノ角ゴ Pro W3" charset="-128"/>
              </a:rPr>
              <a:t>’</a:t>
            </a:r>
            <a:r>
              <a:rPr lang="en-GB" altLang="ja-JP" sz="1000" b="1" dirty="0" smtClean="0">
                <a:latin typeface="Helvetica" charset="0"/>
                <a:ea typeface="ヒラギノ角ゴ Pro W3" charset="-128"/>
              </a:rPr>
              <a:t>s quote is not about leaders having to work longer hours. If you are a PT, </a:t>
            </a:r>
          </a:p>
          <a:p>
            <a:pPr marL="685800" lvl="1" indent="-228600" eaLnBrk="1" hangingPunct="1"/>
            <a:r>
              <a:rPr lang="en-GB" sz="1000" b="1" dirty="0" smtClean="0">
                <a:latin typeface="Helvetica" charset="0"/>
                <a:ea typeface="ヒラギノ角ゴ Pro W3" charset="-128"/>
              </a:rPr>
              <a:t>it is about </a:t>
            </a:r>
            <a:r>
              <a:rPr lang="en-GB" sz="1000" b="1" u="sng" dirty="0" smtClean="0">
                <a:latin typeface="Helvetica" charset="0"/>
                <a:ea typeface="ヒラギノ角ゴ Pro W3" charset="-128"/>
              </a:rPr>
              <a:t>you</a:t>
            </a:r>
            <a:r>
              <a:rPr lang="en-GB" sz="1000" b="1" dirty="0" smtClean="0">
                <a:latin typeface="Helvetica" charset="0"/>
                <a:ea typeface="ヒラギノ角ゴ Pro W3" charset="-128"/>
              </a:rPr>
              <a:t> as a leader and the day to day way you do your job.  It is about your</a:t>
            </a:r>
          </a:p>
          <a:p>
            <a:pPr marL="685800" lvl="1" indent="-228600" eaLnBrk="1" hangingPunct="1"/>
            <a:r>
              <a:rPr lang="en-GB" sz="1000" b="1" dirty="0" smtClean="0">
                <a:latin typeface="Helvetica" charset="0"/>
                <a:ea typeface="ヒラギノ角ゴ Pro W3" charset="-128"/>
              </a:rPr>
              <a:t>interactions as a leader with your colleagues  and how these interactions facilitate</a:t>
            </a:r>
          </a:p>
          <a:p>
            <a:pPr marL="685800" lvl="1" indent="-228600" eaLnBrk="1" hangingPunct="1"/>
            <a:r>
              <a:rPr lang="en-GB" sz="1000" b="1" dirty="0" smtClean="0">
                <a:latin typeface="Helvetica" charset="0"/>
                <a:ea typeface="ヒラギノ角ゴ Pro W3" charset="-128"/>
              </a:rPr>
              <a:t>progress towards key goals.</a:t>
            </a:r>
            <a:r>
              <a:rPr lang="en-GB" altLang="en-US" sz="1000" b="1" dirty="0" smtClean="0">
                <a:latin typeface="Helvetica" charset="0"/>
                <a:ea typeface="ヒラギノ角ゴ Pro W3" charset="-128"/>
              </a:rPr>
              <a:t>”</a:t>
            </a:r>
            <a:endParaRPr lang="en-GB" sz="1000" b="1" dirty="0" smtClean="0">
              <a:latin typeface="Helvetica" charset="0"/>
              <a:ea typeface="ヒラギノ角ゴ Pro W3" charset="-128"/>
            </a:endParaRPr>
          </a:p>
          <a:p>
            <a:pPr marL="685800" lvl="1" indent="-228600" eaLnBrk="1" hangingPunct="1"/>
            <a:endParaRPr lang="en-GB" sz="1000" dirty="0" smtClean="0">
              <a:latin typeface="Helvetica" charset="0"/>
              <a:ea typeface="ヒラギノ角ゴ Pro W3" charset="-128"/>
            </a:endParaRPr>
          </a:p>
          <a:p>
            <a:pPr marL="685800" lvl="1" indent="-228600" eaLnBrk="1" hangingPunct="1">
              <a:buFont typeface="Calibri" pitchFamily="34" charset="0"/>
              <a:buAutoNum type="arabicPeriod" startAt="3"/>
            </a:pPr>
            <a:r>
              <a:rPr lang="en-GB" sz="1000" dirty="0" smtClean="0">
                <a:latin typeface="Helvetica" charset="0"/>
                <a:ea typeface="ヒラギノ角ゴ Pro W3" charset="-128"/>
              </a:rPr>
              <a:t>The rhetorical question facilitators might pose to the group at the end and as a bridge to the next slide  is:</a:t>
            </a:r>
          </a:p>
          <a:p>
            <a:pPr marL="228600" indent="-228600" eaLnBrk="1" hangingPunct="1"/>
            <a:endParaRPr lang="en-GB" sz="1000" b="1" i="1" dirty="0" smtClean="0">
              <a:latin typeface="Helvetica" charset="0"/>
              <a:ea typeface="ヒラギノ角ゴ Pro W3" charset="-128"/>
            </a:endParaRPr>
          </a:p>
          <a:p>
            <a:pPr marL="685800" lvl="1" indent="-228600" eaLnBrk="1" hangingPunct="1"/>
            <a:r>
              <a:rPr lang="en-GB" altLang="en-US" sz="1000" b="1" i="1" dirty="0" smtClean="0">
                <a:latin typeface="Helvetica" charset="0"/>
                <a:ea typeface="ヒラギノ角ゴ Pro W3" charset="-128"/>
              </a:rPr>
              <a:t>“</a:t>
            </a:r>
            <a:r>
              <a:rPr lang="en-GB" altLang="ja-JP" sz="1000" b="1" i="1" dirty="0" smtClean="0">
                <a:latin typeface="Helvetica" charset="0"/>
                <a:ea typeface="ヒラギノ角ゴ Pro W3" charset="-128"/>
              </a:rPr>
              <a:t>What is it that you do as a leader </a:t>
            </a:r>
            <a:r>
              <a:rPr lang="en-US" altLang="ja-JP" sz="1000" b="1" i="1" dirty="0" smtClean="0">
                <a:latin typeface="Helvetica" charset="0"/>
                <a:ea typeface="ヒラギノ角ゴ Pro W3" charset="-128"/>
              </a:rPr>
              <a:t>that encourages</a:t>
            </a:r>
            <a:r>
              <a:rPr lang="en-GB" altLang="ja-JP" sz="1000" b="1" i="1" dirty="0" smtClean="0">
                <a:latin typeface="Helvetica" charset="0"/>
                <a:ea typeface="ヒラギノ角ゴ Pro W3" charset="-128"/>
              </a:rPr>
              <a:t> people to give that discretionary extra effort?  </a:t>
            </a:r>
          </a:p>
          <a:p>
            <a:pPr marL="228600" indent="-228600" eaLnBrk="1" hangingPunct="1"/>
            <a:endParaRPr lang="en-GB" sz="1000" dirty="0" smtClean="0">
              <a:latin typeface="Arial" pitchFamily="34" charset="0"/>
              <a:ea typeface="ヒラギノ角ゴ Pro W3" charset="-128"/>
            </a:endParaRPr>
          </a:p>
          <a:p>
            <a:pPr marL="228600" indent="-228600" eaLnBrk="1" hangingPunct="1"/>
            <a:r>
              <a:rPr lang="en-GB" sz="1000" dirty="0" smtClean="0">
                <a:latin typeface="Arial" pitchFamily="34" charset="0"/>
                <a:ea typeface="ヒラギノ角ゴ Pro W3" charset="-128"/>
              </a:rPr>
              <a:t>	</a:t>
            </a:r>
          </a:p>
          <a:p>
            <a:pPr marL="228600" indent="-228600" eaLnBrk="1" hangingPunct="1"/>
            <a:endParaRPr lang="en-US" dirty="0" smtClean="0">
              <a:latin typeface="Arial" pitchFamily="34" charset="0"/>
              <a:ea typeface="ヒラギノ角ゴ Pro W3" charset="-128"/>
            </a:endParaRPr>
          </a:p>
        </p:txBody>
      </p:sp>
      <p:sp>
        <p:nvSpPr>
          <p:cNvPr id="6" name="Header Placeholder 5"/>
          <p:cNvSpPr>
            <a:spLocks noGrp="1"/>
          </p:cNvSpPr>
          <p:nvPr>
            <p:ph type="hdr" sz="quarter" idx="10"/>
          </p:nvPr>
        </p:nvSpPr>
        <p:spPr/>
        <p:txBody>
          <a:bodyPr/>
          <a:lstStyle/>
          <a:p>
            <a:r>
              <a:rPr lang="en-US" smtClean="0"/>
              <a:t>D1_S3_3.2</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936625" y="0"/>
            <a:ext cx="2779713" cy="2084388"/>
          </a:xfrm>
          <a:ln/>
        </p:spPr>
      </p:sp>
      <p:sp>
        <p:nvSpPr>
          <p:cNvPr id="49154" name="Notes Placeholder 2"/>
          <p:cNvSpPr>
            <a:spLocks noGrp="1"/>
          </p:cNvSpPr>
          <p:nvPr>
            <p:ph type="body" idx="1"/>
          </p:nvPr>
        </p:nvSpPr>
        <p:spPr>
          <a:xfrm>
            <a:off x="0" y="2051050"/>
            <a:ext cx="6856413" cy="7092950"/>
          </a:xfrm>
          <a:noFill/>
          <a:ln/>
        </p:spPr>
        <p:txBody>
          <a:bodyPr/>
          <a:lstStyle/>
          <a:p>
            <a:pPr>
              <a:spcBef>
                <a:spcPts val="600"/>
              </a:spcBef>
            </a:pPr>
            <a:r>
              <a:rPr lang="en-GB" sz="1000" b="1" dirty="0" smtClean="0">
                <a:latin typeface="Georgia" pitchFamily="18" charset="0"/>
                <a:ea typeface="ヒラギノ角ゴ Pro W3" charset="-128"/>
              </a:rPr>
              <a:t>Facilitator Notes and Instructions: </a:t>
            </a:r>
            <a:r>
              <a:rPr lang="en-US" sz="1000" b="1" dirty="0" smtClean="0">
                <a:latin typeface="Georgia" pitchFamily="18" charset="0"/>
                <a:ea typeface="MS PGothic" pitchFamily="34" charset="-128"/>
              </a:rPr>
              <a:t>Claims about School Leadership</a:t>
            </a:r>
          </a:p>
          <a:p>
            <a:pPr>
              <a:spcBef>
                <a:spcPts val="600"/>
              </a:spcBef>
            </a:pPr>
            <a:r>
              <a:rPr lang="en-US" sz="1000" dirty="0" smtClean="0">
                <a:latin typeface="Helvetica" charset="0"/>
                <a:ea typeface="MS PGothic" pitchFamily="34" charset="-128"/>
              </a:rPr>
              <a:t>This slide highlights 3 of the findings from the report </a:t>
            </a:r>
            <a:r>
              <a:rPr lang="en-US" sz="1000" i="1" dirty="0" smtClean="0">
                <a:latin typeface="Helvetica" charset="0"/>
                <a:ea typeface="ヒラギノ角ゴ Pro W3" charset="-128"/>
              </a:rPr>
              <a:t>Seven strong claims about successful school leadership  </a:t>
            </a:r>
            <a:r>
              <a:rPr lang="en-US" sz="1000" dirty="0" smtClean="0">
                <a:latin typeface="Helvetica" charset="0"/>
                <a:ea typeface="ヒラギノ角ゴ Pro W3" charset="-128"/>
              </a:rPr>
              <a:t>[Leithwood, K., Day, C., Sammons, P., Harris, A., &amp; Hopkins, D. (2006)].  There is a link in the bibliography that colleagues can access to read the  publication online.</a:t>
            </a:r>
          </a:p>
          <a:p>
            <a:pPr>
              <a:spcBef>
                <a:spcPts val="600"/>
              </a:spcBef>
            </a:pPr>
            <a:endParaRPr lang="en-US" sz="1000" dirty="0" smtClean="0">
              <a:latin typeface="Helvetica" charset="0"/>
              <a:ea typeface="ヒラギノ角ゴ Pro W3" charset="-128"/>
            </a:endParaRPr>
          </a:p>
          <a:p>
            <a:pPr>
              <a:spcBef>
                <a:spcPts val="600"/>
              </a:spcBef>
            </a:pPr>
            <a:r>
              <a:rPr lang="en-US" sz="1000" b="1" dirty="0" smtClean="0">
                <a:latin typeface="Helvetica" charset="0"/>
                <a:ea typeface="MS PGothic" pitchFamily="34" charset="-128"/>
              </a:rPr>
              <a:t>Reveal Claim 1- </a:t>
            </a:r>
            <a:r>
              <a:rPr lang="en-US" sz="1000" dirty="0" smtClean="0">
                <a:latin typeface="Helvetica" charset="0"/>
                <a:ea typeface="MS PGothic" pitchFamily="34" charset="-128"/>
              </a:rPr>
              <a:t>Facilitator suggested comments </a:t>
            </a:r>
          </a:p>
          <a:p>
            <a:pPr lvl="1">
              <a:spcBef>
                <a:spcPts val="600"/>
              </a:spcBef>
            </a:pPr>
            <a:r>
              <a:rPr lang="ja-JP" altLang="en-US" sz="1000" i="1" smtClean="0">
                <a:latin typeface="Helvetica" charset="0"/>
                <a:ea typeface="MS PGothic" pitchFamily="34" charset="-128"/>
              </a:rPr>
              <a:t>“</a:t>
            </a:r>
            <a:r>
              <a:rPr lang="en-US" altLang="ja-JP" sz="1000" i="1" dirty="0" smtClean="0">
                <a:latin typeface="Helvetica" charset="0"/>
                <a:ea typeface="ヒラギノ角ゴ Pro W3" charset="-128"/>
              </a:rPr>
              <a:t>We know that there are factors beyond the school that affect learning, but this study is interested in the role of school leadership and as we see here it is second only to the quality of teaching. Quite remarkable in its way, leadership in schools is a key influence on learning. But to my mind raises the  questions, </a:t>
            </a:r>
            <a:r>
              <a:rPr lang="en-US" altLang="ja-JP" sz="1000" b="1" i="1" dirty="0" smtClean="0">
                <a:latin typeface="Helvetica" charset="0"/>
                <a:ea typeface="ヒラギノ角ゴ Pro W3" charset="-128"/>
              </a:rPr>
              <a:t>what sort of leadership has this effect on pupil learning?</a:t>
            </a:r>
            <a:r>
              <a:rPr lang="ja-JP" altLang="en-US" sz="1000" b="1" i="1" smtClean="0">
                <a:latin typeface="Helvetica" charset="0"/>
                <a:ea typeface="MS PGothic" pitchFamily="34" charset="-128"/>
              </a:rPr>
              <a:t>” </a:t>
            </a:r>
            <a:endParaRPr lang="en-US" altLang="ja-JP" sz="1000" b="1" i="1" dirty="0" smtClean="0">
              <a:latin typeface="Helvetica" charset="0"/>
              <a:ea typeface="ヒラギノ角ゴ Pro W3" charset="-128"/>
            </a:endParaRPr>
          </a:p>
          <a:p>
            <a:pPr>
              <a:spcBef>
                <a:spcPts val="600"/>
              </a:spcBef>
            </a:pPr>
            <a:endParaRPr lang="en-US" sz="1000" b="1" dirty="0" smtClean="0">
              <a:latin typeface="Helvetica" charset="0"/>
              <a:ea typeface="ヒラギノ角ゴ Pro W3" charset="-128"/>
            </a:endParaRPr>
          </a:p>
          <a:p>
            <a:pPr>
              <a:spcBef>
                <a:spcPts val="600"/>
              </a:spcBef>
            </a:pPr>
            <a:r>
              <a:rPr lang="en-US" sz="1000" b="1" dirty="0" smtClean="0">
                <a:latin typeface="Helvetica" charset="0"/>
                <a:ea typeface="ヒラギノ角ゴ Pro W3" charset="-128"/>
              </a:rPr>
              <a:t> Reveal Claim 2 -</a:t>
            </a:r>
            <a:r>
              <a:rPr lang="en-US" sz="1000" dirty="0" smtClean="0">
                <a:latin typeface="Helvetica" charset="0"/>
                <a:ea typeface="ヒラギノ角ゴ Pro W3" charset="-128"/>
              </a:rPr>
              <a:t> Facilitator suggested comment: </a:t>
            </a:r>
          </a:p>
          <a:p>
            <a:pPr lvl="1">
              <a:spcBef>
                <a:spcPts val="600"/>
              </a:spcBef>
            </a:pPr>
            <a:r>
              <a:rPr lang="en-US" sz="1000" b="1" dirty="0" smtClean="0">
                <a:latin typeface="Helvetica" charset="0"/>
                <a:ea typeface="ヒラギノ角ゴ Pro W3" charset="-128"/>
              </a:rPr>
              <a:t> </a:t>
            </a:r>
            <a:r>
              <a:rPr lang="ja-JP" altLang="en-US" sz="1000" i="1" smtClean="0">
                <a:latin typeface="Helvetica" charset="0"/>
                <a:ea typeface="MS PGothic" pitchFamily="34" charset="-128"/>
              </a:rPr>
              <a:t>“</a:t>
            </a:r>
            <a:r>
              <a:rPr lang="en-US" altLang="ja-JP" sz="1000" i="1" dirty="0" smtClean="0">
                <a:latin typeface="Helvetica" charset="0"/>
                <a:ea typeface="ヒラギノ角ゴ Pro W3" charset="-128"/>
              </a:rPr>
              <a:t>This is interesting.  We explored in the leadership quote activity  a range of important leadership skills..  However, each context is unique  and the  needs of  individual colleagues , their characters, their attitude to change, the makeup of your pupil population and so on will all affect the specific nature of your context - and it is this that will determine how  you apply key leadership skills to a given situation.  For instance, you might challenge a particular pupil to do better,  but soften this approach when you hear that the pupil’s mother has been rushed into hospital.  The key finding here is for leaders to know when and how to apply their leadership skills.”</a:t>
            </a:r>
            <a:endParaRPr lang="en-US" altLang="ja-JP" sz="1000" b="1" dirty="0" smtClean="0">
              <a:latin typeface="Helvetica" charset="0"/>
              <a:ea typeface="ヒラギノ角ゴ Pro W3" charset="-128"/>
            </a:endParaRPr>
          </a:p>
          <a:p>
            <a:pPr lvl="1">
              <a:spcBef>
                <a:spcPts val="600"/>
              </a:spcBef>
            </a:pPr>
            <a:endParaRPr lang="en-US" sz="1000" b="1" dirty="0" smtClean="0">
              <a:latin typeface="Helvetica" charset="0"/>
              <a:ea typeface="ヒラギノ角ゴ Pro W3" charset="-128"/>
            </a:endParaRPr>
          </a:p>
          <a:p>
            <a:pPr>
              <a:spcBef>
                <a:spcPts val="600"/>
              </a:spcBef>
            </a:pPr>
            <a:r>
              <a:rPr lang="en-US" sz="1000" b="1" dirty="0" smtClean="0">
                <a:latin typeface="Helvetica" charset="0"/>
                <a:ea typeface="ヒラギノ角ゴ Pro W3" charset="-128"/>
              </a:rPr>
              <a:t>Reveal Claim 3-  </a:t>
            </a:r>
            <a:r>
              <a:rPr lang="en-US" sz="1000" dirty="0" smtClean="0">
                <a:latin typeface="Helvetica" charset="0"/>
                <a:ea typeface="ヒラギノ角ゴ Pro W3" charset="-128"/>
              </a:rPr>
              <a:t>Facilitator suggested comment:  </a:t>
            </a:r>
          </a:p>
          <a:p>
            <a:pPr lvl="1">
              <a:spcBef>
                <a:spcPts val="600"/>
              </a:spcBef>
            </a:pPr>
            <a:r>
              <a:rPr lang="ja-JP" altLang="en-US" sz="1000" i="1" smtClean="0">
                <a:latin typeface="Helvetica" charset="0"/>
                <a:ea typeface="MS PGothic" pitchFamily="34" charset="-128"/>
              </a:rPr>
              <a:t>“</a:t>
            </a:r>
            <a:r>
              <a:rPr lang="en-US" altLang="ja-JP" sz="1000" i="1" dirty="0" smtClean="0">
                <a:latin typeface="Helvetica" charset="0"/>
                <a:ea typeface="ヒラギノ角ゴ Pro W3" charset="-128"/>
              </a:rPr>
              <a:t> Particularly interested in this item.  But  what do commitment, motivation and so on around Learning and Teaching look like in practice, especially as we can see in point 1 our role as leaders is second only to teachers in its influence on pupil learning?    It does not tell me what to do as a leader but it gets me into the broad areas as a leader that I should be considering if I am to effect change in Learning and Teaching.</a:t>
            </a:r>
            <a:r>
              <a:rPr lang="ja-JP" altLang="en-US" sz="1000" i="1" smtClean="0">
                <a:latin typeface="Helvetica" charset="0"/>
                <a:ea typeface="MS PGothic" pitchFamily="34" charset="-128"/>
              </a:rPr>
              <a:t>”</a:t>
            </a:r>
            <a:r>
              <a:rPr lang="en-US" altLang="ja-JP" sz="1000" i="1" dirty="0" smtClean="0">
                <a:latin typeface="Helvetica" charset="0"/>
                <a:ea typeface="ヒラギノ角ゴ Pro W3" charset="-128"/>
              </a:rPr>
              <a:t>  </a:t>
            </a:r>
          </a:p>
          <a:p>
            <a:pPr>
              <a:spcBef>
                <a:spcPts val="600"/>
              </a:spcBef>
            </a:pPr>
            <a:endParaRPr lang="en-US" sz="1000" i="1" dirty="0" smtClean="0">
              <a:latin typeface="Helvetica" charset="0"/>
              <a:ea typeface="ヒラギノ角ゴ Pro W3" charset="-128"/>
            </a:endParaRPr>
          </a:p>
          <a:p>
            <a:pPr>
              <a:spcBef>
                <a:spcPts val="600"/>
              </a:spcBef>
            </a:pPr>
            <a:r>
              <a:rPr lang="en-US" sz="1000" b="1" dirty="0" smtClean="0">
                <a:latin typeface="Helvetica" charset="0"/>
                <a:ea typeface="ヒラギノ角ゴ Pro W3" charset="-128"/>
              </a:rPr>
              <a:t>Suggested final facilitator comment:</a:t>
            </a:r>
          </a:p>
          <a:p>
            <a:pPr lvl="1">
              <a:spcBef>
                <a:spcPts val="600"/>
              </a:spcBef>
            </a:pPr>
            <a:r>
              <a:rPr lang="ja-JP" altLang="en-US" sz="1000" i="1" smtClean="0">
                <a:latin typeface="Helvetica" charset="0"/>
                <a:ea typeface="MS PGothic" pitchFamily="34" charset="-128"/>
              </a:rPr>
              <a:t>“</a:t>
            </a:r>
            <a:r>
              <a:rPr lang="en-US" altLang="ja-JP" sz="1000" i="1" dirty="0" smtClean="0">
                <a:latin typeface="Helvetica" charset="0"/>
                <a:ea typeface="ヒラギノ角ゴ Pro W3" charset="-128"/>
              </a:rPr>
              <a:t>What I am really interested in  are the things that you should actually be doing, the basic leadership practice that will improve the learning of the children for whom you  and your colleagues have responsibility.  We perhaps get a clue from a study by </a:t>
            </a:r>
            <a:r>
              <a:rPr lang="en-US" altLang="ja-JP" sz="1000" i="1" dirty="0" smtClean="0">
                <a:solidFill>
                  <a:srgbClr val="000000"/>
                </a:solidFill>
                <a:latin typeface="Helvetica" charset="0"/>
                <a:ea typeface="ヒラギノ角ゴ Pro W3" charset="-128"/>
              </a:rPr>
              <a:t>Robinson, </a:t>
            </a:r>
            <a:r>
              <a:rPr lang="en-GB" altLang="ja-JP" sz="1000" i="1" dirty="0" smtClean="0">
                <a:latin typeface="Helvetica" charset="0"/>
                <a:ea typeface="ヒラギノ角ゴ Pro W3" charset="-128"/>
              </a:rPr>
              <a:t>Lloyd and Rowe that</a:t>
            </a:r>
            <a:r>
              <a:rPr lang="en-US" altLang="ja-JP" sz="1000" i="1" dirty="0" smtClean="0">
                <a:latin typeface="Helvetica" charset="0"/>
                <a:ea typeface="ヒラギノ角ゴ Pro W3" charset="-128"/>
              </a:rPr>
              <a:t> identifies 5 big effects on learning through leaders</a:t>
            </a:r>
            <a:r>
              <a:rPr lang="ja-JP" altLang="en-US" sz="1000" i="1" smtClean="0">
                <a:latin typeface="Helvetica" charset="0"/>
                <a:ea typeface="MS PGothic" pitchFamily="34" charset="-128"/>
              </a:rPr>
              <a:t>’</a:t>
            </a:r>
            <a:r>
              <a:rPr lang="en-US" altLang="ja-JP" sz="1000" i="1" dirty="0" smtClean="0">
                <a:latin typeface="Helvetica" charset="0"/>
                <a:ea typeface="ヒラギノ角ゴ Pro W3" charset="-128"/>
              </a:rPr>
              <a:t> actions as we see on the next slide</a:t>
            </a:r>
            <a:r>
              <a:rPr lang="ja-JP" altLang="en-US" sz="1000" i="1" smtClean="0">
                <a:latin typeface="Helvetica" charset="0"/>
                <a:ea typeface="MS PGothic" pitchFamily="34" charset="-128"/>
              </a:rPr>
              <a:t>”</a:t>
            </a:r>
            <a:endParaRPr lang="en-GB" altLang="ja-JP" sz="1000" i="1" dirty="0" smtClean="0">
              <a:latin typeface="Helvetica" charset="0"/>
              <a:ea typeface="ヒラギノ角ゴ Pro W3" charset="-128"/>
            </a:endParaRPr>
          </a:p>
          <a:p>
            <a:endParaRPr lang="en-US" sz="1100" dirty="0" smtClean="0">
              <a:latin typeface="Arial" pitchFamily="34" charset="0"/>
              <a:ea typeface="MS PGothic" pitchFamily="34" charset="-128"/>
            </a:endParaRPr>
          </a:p>
        </p:txBody>
      </p:sp>
      <p:sp>
        <p:nvSpPr>
          <p:cNvPr id="49155" name="Slide Number Placeholder 3"/>
          <p:cNvSpPr>
            <a:spLocks noGrp="1"/>
          </p:cNvSpPr>
          <p:nvPr>
            <p:ph type="sldNum" sz="quarter" idx="5"/>
          </p:nvPr>
        </p:nvSpPr>
        <p:spPr>
          <a:noFill/>
        </p:spPr>
        <p:txBody>
          <a:bodyPr/>
          <a:lstStyle/>
          <a:p>
            <a:fld id="{06EBC423-93BF-4B22-8CD2-B82788E37AB2}" type="slidenum">
              <a:rPr lang="en-US"/>
              <a:pPr/>
              <a:t>6</a:t>
            </a:fld>
            <a:endParaRPr lang="en-US"/>
          </a:p>
        </p:txBody>
      </p:sp>
      <p:sp>
        <p:nvSpPr>
          <p:cNvPr id="5" name="Header Placeholder 4"/>
          <p:cNvSpPr>
            <a:spLocks noGrp="1"/>
          </p:cNvSpPr>
          <p:nvPr>
            <p:ph type="hdr" sz="quarter" idx="10"/>
          </p:nvPr>
        </p:nvSpPr>
        <p:spPr/>
        <p:txBody>
          <a:bodyPr/>
          <a:lstStyle/>
          <a:p>
            <a:r>
              <a:rPr lang="en-US" smtClean="0"/>
              <a:t>D1_S3_3.2</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Facilitator’s Notes</a:t>
            </a:r>
          </a:p>
          <a:p>
            <a:endParaRPr lang="en-US" dirty="0" smtClean="0"/>
          </a:p>
          <a:p>
            <a:r>
              <a:rPr lang="en-US" dirty="0" smtClean="0"/>
              <a:t>Link this slide with previous,</a:t>
            </a:r>
            <a:r>
              <a:rPr lang="en-US" baseline="0" dirty="0" smtClean="0"/>
              <a:t> since it tells what it means to do </a:t>
            </a:r>
            <a:r>
              <a:rPr lang="en-US" baseline="0" dirty="0" err="1" smtClean="0"/>
              <a:t>leaderly</a:t>
            </a:r>
            <a:r>
              <a:rPr lang="en-US" baseline="0" dirty="0" smtClean="0"/>
              <a:t> things and what is the </a:t>
            </a:r>
            <a:r>
              <a:rPr lang="en-US" baseline="0" dirty="0" err="1" smtClean="0"/>
              <a:t>leaderly</a:t>
            </a:r>
            <a:r>
              <a:rPr lang="en-US" baseline="0" dirty="0" smtClean="0"/>
              <a:t> way through the researches of Robinson</a:t>
            </a:r>
            <a:endParaRPr lang="en-US" dirty="0"/>
          </a:p>
        </p:txBody>
      </p:sp>
      <p:sp>
        <p:nvSpPr>
          <p:cNvPr id="4" name="Slide Number Placeholder 3"/>
          <p:cNvSpPr>
            <a:spLocks noGrp="1"/>
          </p:cNvSpPr>
          <p:nvPr>
            <p:ph type="sldNum" sz="quarter" idx="10"/>
          </p:nvPr>
        </p:nvSpPr>
        <p:spPr/>
        <p:txBody>
          <a:bodyPr/>
          <a:lstStyle/>
          <a:p>
            <a:fld id="{025F796E-BBFB-402A-ACFD-44E0BBADD876}" type="slidenum">
              <a:rPr lang="en-US" smtClean="0"/>
              <a:pPr/>
              <a:t>7</a:t>
            </a:fld>
            <a:endParaRPr lang="en-US"/>
          </a:p>
        </p:txBody>
      </p:sp>
      <p:sp>
        <p:nvSpPr>
          <p:cNvPr id="5" name="Header Placeholder 4"/>
          <p:cNvSpPr>
            <a:spLocks noGrp="1"/>
          </p:cNvSpPr>
          <p:nvPr>
            <p:ph type="hdr" sz="quarter" idx="11"/>
          </p:nvPr>
        </p:nvSpPr>
        <p:spPr/>
        <p:txBody>
          <a:bodyPr/>
          <a:lstStyle/>
          <a:p>
            <a:r>
              <a:rPr lang="en-US" smtClean="0"/>
              <a:t>D1_S3_3.2</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30000"/>
              </a:lnSpc>
              <a:spcBef>
                <a:spcPts val="600"/>
              </a:spcBef>
            </a:pPr>
            <a:r>
              <a:rPr lang="en-GB" sz="1000" b="1" dirty="0" smtClean="0">
                <a:latin typeface="Georgia" pitchFamily="18" charset="0"/>
                <a:ea typeface="ヒラギノ角ゴ Pro W3" charset="-128"/>
              </a:rPr>
              <a:t>Facilitator Notes and Instructions: Task</a:t>
            </a:r>
            <a:endParaRPr lang="en-US" sz="1000" dirty="0" smtClean="0">
              <a:latin typeface="Arial" pitchFamily="34" charset="0"/>
              <a:ea typeface="MS PGothic" pitchFamily="34" charset="-128"/>
            </a:endParaRPr>
          </a:p>
          <a:p>
            <a:pPr>
              <a:lnSpc>
                <a:spcPct val="130000"/>
              </a:lnSpc>
              <a:spcBef>
                <a:spcPts val="600"/>
              </a:spcBef>
            </a:pPr>
            <a:r>
              <a:rPr lang="en-US" sz="1000" dirty="0" smtClean="0">
                <a:latin typeface="Arial" pitchFamily="34" charset="0"/>
                <a:ea typeface="MS PGothic" pitchFamily="34" charset="-128"/>
              </a:rPr>
              <a:t>Time.  20 minutes</a:t>
            </a:r>
          </a:p>
          <a:p>
            <a:pPr>
              <a:lnSpc>
                <a:spcPct val="130000"/>
              </a:lnSpc>
              <a:spcBef>
                <a:spcPts val="600"/>
              </a:spcBef>
            </a:pPr>
            <a:endParaRPr lang="en-US" sz="1000" dirty="0" smtClean="0">
              <a:latin typeface="Arial" pitchFamily="34" charset="0"/>
              <a:ea typeface="MS PGothic" pitchFamily="34" charset="-128"/>
            </a:endParaRPr>
          </a:p>
          <a:p>
            <a:pPr lvl="1">
              <a:lnSpc>
                <a:spcPct val="130000"/>
              </a:lnSpc>
              <a:spcBef>
                <a:spcPts val="600"/>
              </a:spcBef>
              <a:buFontTx/>
              <a:buChar char="•"/>
            </a:pPr>
            <a:r>
              <a:rPr lang="en-US" sz="1000" dirty="0" smtClean="0">
                <a:latin typeface="Arial" pitchFamily="34" charset="0"/>
                <a:ea typeface="MS PGothic" pitchFamily="34" charset="-128"/>
              </a:rPr>
              <a:t> Split participants into  groups  of  6 to 8. </a:t>
            </a:r>
          </a:p>
          <a:p>
            <a:pPr lvl="1">
              <a:lnSpc>
                <a:spcPct val="130000"/>
              </a:lnSpc>
              <a:spcBef>
                <a:spcPts val="600"/>
              </a:spcBef>
            </a:pPr>
            <a:endParaRPr lang="en-US" sz="1000" dirty="0" smtClean="0">
              <a:latin typeface="Arial" pitchFamily="34" charset="0"/>
              <a:ea typeface="MS PGothic" pitchFamily="34" charset="-128"/>
            </a:endParaRPr>
          </a:p>
          <a:p>
            <a:pPr lvl="1">
              <a:lnSpc>
                <a:spcPct val="130000"/>
              </a:lnSpc>
              <a:spcBef>
                <a:spcPts val="600"/>
              </a:spcBef>
              <a:buFontTx/>
              <a:buChar char="•"/>
            </a:pPr>
            <a:r>
              <a:rPr lang="en-US" sz="1000" dirty="0" smtClean="0">
                <a:latin typeface="Arial" pitchFamily="34" charset="0"/>
                <a:ea typeface="MS PGothic" pitchFamily="34" charset="-128"/>
              </a:rPr>
              <a:t> Participants should complete the chart on page 11 of the Information Booklet in terms of allocating what they think is the correct effect size to each of the 5 Leadership Practices that Robinson et al identified.</a:t>
            </a:r>
          </a:p>
          <a:p>
            <a:pPr lvl="1">
              <a:lnSpc>
                <a:spcPct val="130000"/>
              </a:lnSpc>
              <a:spcBef>
                <a:spcPts val="600"/>
              </a:spcBef>
              <a:buFontTx/>
              <a:buChar char="•"/>
            </a:pPr>
            <a:endParaRPr lang="en-US" sz="1000" dirty="0" smtClean="0">
              <a:latin typeface="Arial" pitchFamily="34" charset="0"/>
              <a:ea typeface="MS PGothic" pitchFamily="34" charset="-128"/>
            </a:endParaRPr>
          </a:p>
          <a:p>
            <a:pPr lvl="1">
              <a:lnSpc>
                <a:spcPct val="130000"/>
              </a:lnSpc>
              <a:spcBef>
                <a:spcPts val="600"/>
              </a:spcBef>
              <a:buFontTx/>
              <a:buChar char="•"/>
            </a:pPr>
            <a:r>
              <a:rPr lang="en-US" sz="1000" dirty="0" smtClean="0">
                <a:latin typeface="Arial" pitchFamily="34" charset="0"/>
                <a:ea typeface="MS PGothic" pitchFamily="34" charset="-128"/>
              </a:rPr>
              <a:t> </a:t>
            </a:r>
            <a:r>
              <a:rPr lang="en-US" sz="1000" dirty="0" err="1" smtClean="0">
                <a:latin typeface="Arial" pitchFamily="34" charset="0"/>
                <a:ea typeface="MS PGothic" pitchFamily="34" charset="-128"/>
              </a:rPr>
              <a:t>Emphasise</a:t>
            </a:r>
            <a:r>
              <a:rPr lang="en-US" sz="1000" dirty="0" smtClean="0">
                <a:latin typeface="Arial" pitchFamily="34" charset="0"/>
                <a:ea typeface="MS PGothic" pitchFamily="34" charset="-128"/>
              </a:rPr>
              <a:t> that this task is about trying to guess what effect size for each leadership dimension based on Robinson</a:t>
            </a:r>
            <a:r>
              <a:rPr lang="ja-JP" altLang="en-US" sz="1000" smtClean="0">
                <a:latin typeface="Arial" pitchFamily="34" charset="0"/>
                <a:ea typeface="MS PGothic" pitchFamily="34" charset="-128"/>
              </a:rPr>
              <a:t>’</a:t>
            </a:r>
            <a:r>
              <a:rPr lang="en-US" altLang="ja-JP" sz="1000" dirty="0" smtClean="0">
                <a:latin typeface="Arial" pitchFamily="34" charset="0"/>
                <a:ea typeface="MS PGothic" pitchFamily="34" charset="-128"/>
              </a:rPr>
              <a:t>s research and </a:t>
            </a:r>
            <a:r>
              <a:rPr lang="en-US" altLang="ja-JP" sz="1000" b="1" u="sng" dirty="0" smtClean="0">
                <a:latin typeface="Arial" pitchFamily="34" charset="0"/>
                <a:ea typeface="MS PGothic" pitchFamily="34" charset="-128"/>
              </a:rPr>
              <a:t>not</a:t>
            </a:r>
            <a:r>
              <a:rPr lang="en-US" altLang="ja-JP" sz="1000" dirty="0" smtClean="0">
                <a:latin typeface="Arial" pitchFamily="34" charset="0"/>
                <a:ea typeface="MS PGothic" pitchFamily="34" charset="-128"/>
              </a:rPr>
              <a:t> on the basis of what might work for individuals in their specific contexts.</a:t>
            </a:r>
          </a:p>
          <a:p>
            <a:pPr>
              <a:lnSpc>
                <a:spcPct val="130000"/>
              </a:lnSpc>
              <a:spcBef>
                <a:spcPts val="600"/>
              </a:spcBef>
            </a:pPr>
            <a:endParaRPr lang="en-US" sz="1000" b="1" dirty="0" smtClean="0">
              <a:latin typeface="Arial" pitchFamily="34" charset="0"/>
              <a:ea typeface="MS PGothic" pitchFamily="34" charset="-128"/>
            </a:endParaRPr>
          </a:p>
          <a:p>
            <a:pPr>
              <a:lnSpc>
                <a:spcPct val="130000"/>
              </a:lnSpc>
              <a:spcBef>
                <a:spcPts val="600"/>
              </a:spcBef>
            </a:pPr>
            <a:r>
              <a:rPr lang="en-US" sz="1000" b="1" dirty="0" smtClean="0">
                <a:latin typeface="Arial" pitchFamily="34" charset="0"/>
                <a:ea typeface="MS PGothic" pitchFamily="34" charset="-128"/>
              </a:rPr>
              <a:t>Option for now or at end of Robinson activity.</a:t>
            </a:r>
          </a:p>
          <a:p>
            <a:pPr>
              <a:lnSpc>
                <a:spcPct val="130000"/>
              </a:lnSpc>
              <a:spcBef>
                <a:spcPts val="600"/>
              </a:spcBef>
            </a:pPr>
            <a:r>
              <a:rPr lang="en-US" sz="1000" dirty="0" smtClean="0">
                <a:latin typeface="Arial" pitchFamily="34" charset="0"/>
                <a:ea typeface="MS PGothic" pitchFamily="34" charset="-128"/>
              </a:rPr>
              <a:t>Facilitators might like to show Robinson talking about the 5 leadership practices that make a difference in a 2 minute You Tube clip entitled </a:t>
            </a:r>
            <a:r>
              <a:rPr lang="en-US" sz="1000" b="1" dirty="0" smtClean="0">
                <a:latin typeface="Arial" pitchFamily="34" charset="0"/>
                <a:ea typeface="ヒラギノ角ゴ Pro W3" charset="-128"/>
              </a:rPr>
              <a:t>Does leadership affect education? at </a:t>
            </a:r>
            <a:r>
              <a:rPr lang="en-US" sz="1000" b="1" dirty="0" smtClean="0">
                <a:latin typeface="Arial" pitchFamily="34" charset="0"/>
                <a:ea typeface="ヒラギノ角ゴ Pro W3" charset="-128"/>
                <a:hlinkClick r:id="rId3"/>
              </a:rPr>
              <a:t>http://www.youtube.com/watch?v=9VA7V46ZwLw</a:t>
            </a:r>
            <a:r>
              <a:rPr lang="en-US" sz="1000" b="1" dirty="0" smtClean="0">
                <a:latin typeface="Arial" pitchFamily="34" charset="0"/>
                <a:ea typeface="ヒラギノ角ゴ Pro W3" charset="-128"/>
              </a:rPr>
              <a:t>  </a:t>
            </a:r>
            <a:r>
              <a:rPr lang="en-US" sz="1000" dirty="0" smtClean="0">
                <a:latin typeface="Arial" pitchFamily="34" charset="0"/>
                <a:ea typeface="ヒラギノ角ゴ Pro W3" charset="-128"/>
              </a:rPr>
              <a:t>[accessed 19 May 2011]</a:t>
            </a:r>
          </a:p>
          <a:p>
            <a:pPr>
              <a:lnSpc>
                <a:spcPct val="130000"/>
              </a:lnSpc>
              <a:spcBef>
                <a:spcPts val="600"/>
              </a:spcBef>
            </a:pPr>
            <a:endParaRPr lang="en-US" sz="1000" dirty="0" smtClean="0">
              <a:latin typeface="Arial" pitchFamily="34" charset="0"/>
              <a:ea typeface="ヒラギノ角ゴ Pro W3" charset="-128"/>
            </a:endParaRPr>
          </a:p>
          <a:p>
            <a:pPr>
              <a:lnSpc>
                <a:spcPct val="130000"/>
              </a:lnSpc>
              <a:spcBef>
                <a:spcPts val="600"/>
              </a:spcBef>
            </a:pPr>
            <a:r>
              <a:rPr lang="en-US" sz="1000" dirty="0" smtClean="0">
                <a:latin typeface="Arial" pitchFamily="34" charset="0"/>
                <a:ea typeface="ヒラギノ角ゴ Pro W3" charset="-128"/>
              </a:rPr>
              <a:t>This can be done before or after the task.  However some facilitators may feel that it gives the game away as Robinson, while not mentioning the figures, does give a strong endorsement to one particular item.</a:t>
            </a:r>
          </a:p>
          <a:p>
            <a:pPr>
              <a:lnSpc>
                <a:spcPct val="130000"/>
              </a:lnSpc>
              <a:spcBef>
                <a:spcPts val="600"/>
              </a:spcBef>
            </a:pPr>
            <a:endParaRPr lang="en-US" sz="1000" dirty="0" smtClean="0">
              <a:latin typeface="Arial" pitchFamily="34" charset="0"/>
              <a:ea typeface="ヒラギノ角ゴ Pro W3" charset="-128"/>
            </a:endParaRPr>
          </a:p>
          <a:p>
            <a:pPr>
              <a:lnSpc>
                <a:spcPct val="130000"/>
              </a:lnSpc>
              <a:spcBef>
                <a:spcPts val="600"/>
              </a:spcBef>
            </a:pPr>
            <a:r>
              <a:rPr lang="en-US" sz="1000" dirty="0" smtClean="0">
                <a:latin typeface="Arial" pitchFamily="34" charset="0"/>
                <a:ea typeface="ヒラギノ角ゴ Pro W3" charset="-128"/>
              </a:rPr>
              <a:t>Some facilitators may simply wish to refer participants to the above link on page 12 of the support Pack so that it can be accessed at their leisure.</a:t>
            </a:r>
          </a:p>
          <a:p>
            <a:pPr>
              <a:lnSpc>
                <a:spcPct val="130000"/>
              </a:lnSpc>
            </a:pPr>
            <a:endParaRPr lang="en-US" sz="800" dirty="0" smtClean="0">
              <a:latin typeface="Arial" pitchFamily="34" charset="0"/>
              <a:ea typeface="MS PGothic" pitchFamily="34" charset="-128"/>
            </a:endParaRPr>
          </a:p>
          <a:p>
            <a:endParaRPr lang="en-US" dirty="0"/>
          </a:p>
        </p:txBody>
      </p:sp>
      <p:sp>
        <p:nvSpPr>
          <p:cNvPr id="4" name="Slide Number Placeholder 3"/>
          <p:cNvSpPr>
            <a:spLocks noGrp="1"/>
          </p:cNvSpPr>
          <p:nvPr>
            <p:ph type="sldNum" sz="quarter" idx="10"/>
          </p:nvPr>
        </p:nvSpPr>
        <p:spPr/>
        <p:txBody>
          <a:bodyPr/>
          <a:lstStyle/>
          <a:p>
            <a:fld id="{025F796E-BBFB-402A-ACFD-44E0BBADD876}" type="slidenum">
              <a:rPr lang="en-US" smtClean="0"/>
              <a:pPr/>
              <a:t>8</a:t>
            </a:fld>
            <a:endParaRPr lang="en-US"/>
          </a:p>
        </p:txBody>
      </p:sp>
      <p:sp>
        <p:nvSpPr>
          <p:cNvPr id="5" name="Header Placeholder 4"/>
          <p:cNvSpPr>
            <a:spLocks noGrp="1"/>
          </p:cNvSpPr>
          <p:nvPr>
            <p:ph type="hdr" sz="quarter" idx="11"/>
          </p:nvPr>
        </p:nvSpPr>
        <p:spPr/>
        <p:txBody>
          <a:bodyPr/>
          <a:lstStyle/>
          <a:p>
            <a:r>
              <a:rPr lang="en-US" smtClean="0"/>
              <a:t>D1_S3_3.2</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ea typeface="ＭＳ Ｐゴシック" pitchFamily="34" charset="-128"/>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5CCC43-D708-46DF-A350-40BCF9E59E6E}" type="slidenum">
              <a:rPr lang="en-GB" smtClean="0">
                <a:solidFill>
                  <a:srgbClr val="000000"/>
                </a:solidFill>
              </a:rPr>
              <a:pPr/>
              <a:t>9</a:t>
            </a:fld>
            <a:endParaRPr lang="en-GB" smtClean="0">
              <a:solidFill>
                <a:srgbClr val="000000"/>
              </a:solidFill>
            </a:endParaRPr>
          </a:p>
        </p:txBody>
      </p:sp>
      <p:sp>
        <p:nvSpPr>
          <p:cNvPr id="5" name="Header Placeholder 4"/>
          <p:cNvSpPr>
            <a:spLocks noGrp="1"/>
          </p:cNvSpPr>
          <p:nvPr>
            <p:ph type="hdr" sz="quarter" idx="10"/>
          </p:nvPr>
        </p:nvSpPr>
        <p:spPr/>
        <p:txBody>
          <a:bodyPr/>
          <a:lstStyle/>
          <a:p>
            <a:r>
              <a:rPr lang="en-US" smtClean="0"/>
              <a:t>D1_S3_3.2</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56A572-A50E-4DAF-9CA7-F090DF964037}" type="datetimeFigureOut">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6A572-A50E-4DAF-9CA7-F090DF964037}" type="datetimeFigureOut">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6A572-A50E-4DAF-9CA7-F090DF964037}" type="datetimeFigureOut">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6A572-A50E-4DAF-9CA7-F090DF964037}" type="datetimeFigureOut">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56A572-A50E-4DAF-9CA7-F090DF964037}" type="datetimeFigureOut">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56A572-A50E-4DAF-9CA7-F090DF964037}" type="datetimeFigureOut">
              <a:rPr lang="en-US" smtClean="0"/>
              <a:pPr/>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56A572-A50E-4DAF-9CA7-F090DF964037}" type="datetimeFigureOut">
              <a:rPr lang="en-US" smtClean="0"/>
              <a:pPr/>
              <a:t>10/9/2015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56A572-A50E-4DAF-9CA7-F090DF964037}" type="datetimeFigureOut">
              <a:rPr lang="en-US" smtClean="0"/>
              <a:pPr/>
              <a:t>10/9/2015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56A572-A50E-4DAF-9CA7-F090DF964037}" type="datetimeFigureOut">
              <a:rPr lang="en-US" smtClean="0"/>
              <a:pPr/>
              <a:t>10/9/2015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6A572-A50E-4DAF-9CA7-F090DF964037}" type="datetimeFigureOut">
              <a:rPr lang="en-US" smtClean="0"/>
              <a:pPr/>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6A572-A50E-4DAF-9CA7-F090DF964037}" type="datetimeFigureOut">
              <a:rPr lang="en-US" smtClean="0"/>
              <a:pPr/>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9A0199-FDF7-431C-85EE-9EA2BF3249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6A572-A50E-4DAF-9CA7-F090DF964037}" type="datetimeFigureOut">
              <a:rPr lang="en-US" smtClean="0"/>
              <a:pPr/>
              <a:t>10/9/2015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A0199-FDF7-431C-85EE-9EA2BF3249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png"/><Relationship Id="rId4" Type="http://schemas.openxmlformats.org/officeDocument/2006/relationships/hyperlink" Target="http://creativecommons.org/licenses/by-nc/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1981200"/>
            <a:ext cx="5257800" cy="1524000"/>
          </a:xfr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a:bodyPr>
          <a:lstStyle/>
          <a:p>
            <a:r>
              <a:rPr lang="en-US" sz="3100" b="1" dirty="0" smtClean="0">
                <a:latin typeface="Times New Roman" pitchFamily="18" charset="0"/>
                <a:cs typeface="Times New Roman" pitchFamily="18" charset="0"/>
              </a:rPr>
              <a:t>Doing Leader like things in Leader like manner</a:t>
            </a:r>
            <a:endParaRPr lang="en-US" sz="3100" b="1"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3" cstate="print"/>
          <a:srcRect/>
          <a:stretch>
            <a:fillRect/>
          </a:stretch>
        </p:blipFill>
        <p:spPr bwMode="auto">
          <a:xfrm>
            <a:off x="304800" y="1371601"/>
            <a:ext cx="2895600" cy="3886199"/>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pic>
      <p:sp>
        <p:nvSpPr>
          <p:cNvPr id="6" name="TextBox 5"/>
          <p:cNvSpPr txBox="1"/>
          <p:nvPr/>
        </p:nvSpPr>
        <p:spPr>
          <a:xfrm>
            <a:off x="3200400" y="228600"/>
            <a:ext cx="2819400" cy="338554"/>
          </a:xfrm>
          <a:prstGeom prst="rect">
            <a:avLst/>
          </a:prstGeom>
          <a:noFill/>
        </p:spPr>
        <p:txBody>
          <a:bodyPr wrap="square" rtlCol="0">
            <a:spAutoFit/>
          </a:bodyPr>
          <a:lstStyle/>
          <a:p>
            <a:pPr algn="ctr"/>
            <a:r>
              <a:rPr lang="en-US" sz="1600" b="1" i="1" dirty="0" smtClean="0">
                <a:latin typeface="Times New Roman" pitchFamily="18" charset="0"/>
                <a:cs typeface="Times New Roman" pitchFamily="18" charset="0"/>
              </a:rPr>
              <a:t>D2_S4_4.1</a:t>
            </a:r>
            <a:endParaRPr lang="en-IN" sz="1600" b="1" i="1" dirty="0">
              <a:latin typeface="Times New Roman" pitchFamily="18" charset="0"/>
              <a:cs typeface="Times New Roman" pitchFamily="18" charset="0"/>
            </a:endParaRPr>
          </a:p>
        </p:txBody>
      </p:sp>
      <p:pic>
        <p:nvPicPr>
          <p:cNvPr id="7" name="Picture 2">
            <a:hlinkClick r:id="rId4"/>
          </p:cNvPr>
          <p:cNvPicPr>
            <a:picLocks noChangeAspect="1" noChangeArrowheads="1"/>
          </p:cNvPicPr>
          <p:nvPr/>
        </p:nvPicPr>
        <p:blipFill>
          <a:blip r:embed="rId5" cstate="print"/>
          <a:srcRect/>
          <a:stretch>
            <a:fillRect/>
          </a:stretch>
        </p:blipFill>
        <p:spPr bwMode="auto">
          <a:xfrm>
            <a:off x="304800" y="6172200"/>
            <a:ext cx="609600" cy="304800"/>
          </a:xfrm>
          <a:prstGeom prst="rect">
            <a:avLst/>
          </a:prstGeom>
          <a:noFill/>
          <a:ln w="9525">
            <a:noFill/>
            <a:miter lim="800000"/>
            <a:headEnd/>
            <a:tailEnd/>
          </a:ln>
          <a:effectLst/>
        </p:spPr>
      </p:pic>
      <p:sp>
        <p:nvSpPr>
          <p:cNvPr id="8" name="Rectangle 7"/>
          <p:cNvSpPr/>
          <p:nvPr/>
        </p:nvSpPr>
        <p:spPr>
          <a:xfrm>
            <a:off x="228600" y="5791200"/>
            <a:ext cx="4419600" cy="400110"/>
          </a:xfrm>
          <a:prstGeom prst="rect">
            <a:avLst/>
          </a:prstGeom>
        </p:spPr>
        <p:txBody>
          <a:bodyPr wrap="square">
            <a:spAutoFit/>
          </a:bodyPr>
          <a:lstStyle/>
          <a:p>
            <a:r>
              <a:rPr lang="en-US" sz="1000" b="1" dirty="0" smtClean="0"/>
              <a:t>Unless otherwise indicated, this learning resource is </a:t>
            </a:r>
            <a:endParaRPr lang="en-US" sz="1000" dirty="0" smtClean="0"/>
          </a:p>
          <a:p>
            <a:r>
              <a:rPr lang="en-US" sz="1000" b="1" dirty="0" smtClean="0"/>
              <a:t>licensed CC-BY-NC. Please attribute NUEPA, New Delhi.</a:t>
            </a:r>
            <a:r>
              <a:rPr lang="en-US" sz="1000" dirty="0" smtClean="0"/>
              <a:t>  </a:t>
            </a:r>
            <a:endParaRPr lang="en-US" sz="1000" dirty="0"/>
          </a:p>
        </p:txBody>
      </p:sp>
      <p:pic>
        <p:nvPicPr>
          <p:cNvPr id="10" name="Picture 9" descr="NUEPA Logo colour.TIF"/>
          <p:cNvPicPr>
            <a:picLocks noChangeAspect="1"/>
          </p:cNvPicPr>
          <p:nvPr/>
        </p:nvPicPr>
        <p:blipFill>
          <a:blip r:embed="rId6" cstate="print"/>
          <a:stretch>
            <a:fillRect/>
          </a:stretch>
        </p:blipFill>
        <p:spPr>
          <a:xfrm>
            <a:off x="7696200" y="609600"/>
            <a:ext cx="947627" cy="89912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49" name="Rectangle 45"/>
          <p:cNvSpPr>
            <a:spLocks noGrp="1" noChangeArrowheads="1"/>
          </p:cNvSpPr>
          <p:nvPr>
            <p:ph type="title"/>
          </p:nvPr>
        </p:nvSpPr>
        <p:spPr>
          <a:xfrm>
            <a:off x="228600" y="115888"/>
            <a:ext cx="8807450" cy="1143000"/>
          </a:xfrm>
        </p:spPr>
        <p:txBody>
          <a:bodyPr>
            <a:normAutofit fontScale="90000"/>
          </a:bodyPr>
          <a:lstStyle/>
          <a:p>
            <a:r>
              <a:rPr lang="en-US" sz="1800" b="1" dirty="0" smtClean="0">
                <a:solidFill>
                  <a:srgbClr val="000000"/>
                </a:solidFill>
                <a:ea typeface="MS PGothic" pitchFamily="34" charset="-128"/>
              </a:rPr>
              <a:t>Leadership Dimensions Linking Leadership with Student Outcomes</a:t>
            </a:r>
            <a:r>
              <a:rPr lang="en-GB" sz="1800" b="1" dirty="0" smtClean="0">
                <a:solidFill>
                  <a:srgbClr val="000000"/>
                </a:solidFill>
                <a:ea typeface="MS PGothic" pitchFamily="34" charset="-128"/>
              </a:rPr>
              <a:t/>
            </a:r>
            <a:br>
              <a:rPr lang="en-GB" sz="1800" b="1" dirty="0" smtClean="0">
                <a:solidFill>
                  <a:srgbClr val="000000"/>
                </a:solidFill>
                <a:ea typeface="MS PGothic" pitchFamily="34" charset="-128"/>
              </a:rPr>
            </a:br>
            <a:r>
              <a:rPr lang="en-GB" sz="1800" b="1" dirty="0" smtClean="0">
                <a:solidFill>
                  <a:srgbClr val="000000"/>
                </a:solidFill>
                <a:ea typeface="MS PGothic" pitchFamily="34" charset="-128"/>
              </a:rPr>
              <a:t/>
            </a:r>
            <a:br>
              <a:rPr lang="en-GB" sz="1800" b="1" dirty="0" smtClean="0">
                <a:solidFill>
                  <a:srgbClr val="000000"/>
                </a:solidFill>
                <a:ea typeface="MS PGothic" pitchFamily="34" charset="-128"/>
              </a:rPr>
            </a:br>
            <a:r>
              <a:rPr lang="en-US" sz="1800" b="1" dirty="0" smtClean="0">
                <a:solidFill>
                  <a:srgbClr val="000000"/>
                </a:solidFill>
                <a:ea typeface="MS PGothic" pitchFamily="34" charset="-128"/>
              </a:rPr>
              <a:t>Robinson et al, 2008 meta analysis of 27 studies</a:t>
            </a:r>
            <a:r>
              <a:rPr lang="en-GB" sz="1800" b="1" dirty="0" smtClean="0">
                <a:solidFill>
                  <a:srgbClr val="000000"/>
                </a:solidFill>
                <a:ea typeface="MS PGothic" pitchFamily="34" charset="-128"/>
              </a:rPr>
              <a:t/>
            </a:r>
            <a:br>
              <a:rPr lang="en-GB" sz="1800" b="1" dirty="0" smtClean="0">
                <a:solidFill>
                  <a:srgbClr val="000000"/>
                </a:solidFill>
                <a:ea typeface="MS PGothic" pitchFamily="34" charset="-128"/>
              </a:rPr>
            </a:br>
            <a:endParaRPr lang="en-US" sz="1800" b="1" dirty="0" smtClean="0">
              <a:solidFill>
                <a:schemeClr val="hlink"/>
              </a:solidFill>
              <a:ea typeface="MS PGothic" pitchFamily="34" charset="-128"/>
            </a:endParaRPr>
          </a:p>
        </p:txBody>
      </p:sp>
      <p:sp>
        <p:nvSpPr>
          <p:cNvPr id="21550" name="Oval 46"/>
          <p:cNvSpPr>
            <a:spLocks noChangeArrowheads="1"/>
          </p:cNvSpPr>
          <p:nvPr/>
        </p:nvSpPr>
        <p:spPr bwMode="auto">
          <a:xfrm>
            <a:off x="3492500" y="3213100"/>
            <a:ext cx="2305050" cy="1728788"/>
          </a:xfrm>
          <a:prstGeom prst="ellipse">
            <a:avLst/>
          </a:prstGeom>
          <a:solidFill>
            <a:srgbClr val="FFFF00"/>
          </a:solidFill>
          <a:ln w="25400">
            <a:solidFill>
              <a:schemeClr val="tx1"/>
            </a:solidFill>
            <a:round/>
            <a:headEnd/>
            <a:tailEnd/>
          </a:ln>
        </p:spPr>
        <p:txBody>
          <a:bodyPr wrap="none" anchor="ctr"/>
          <a:lstStyle/>
          <a:p>
            <a:pPr algn="ctr"/>
            <a:r>
              <a:rPr lang="en-US" sz="1800" b="1" u="none"/>
              <a:t>Improving </a:t>
            </a:r>
          </a:p>
          <a:p>
            <a:pPr algn="ctr"/>
            <a:r>
              <a:rPr lang="en-US" sz="1800" b="1" u="none"/>
              <a:t>Student </a:t>
            </a:r>
          </a:p>
          <a:p>
            <a:pPr algn="ctr"/>
            <a:r>
              <a:rPr lang="en-US" sz="1800" b="1" u="none"/>
              <a:t>Outcomes</a:t>
            </a:r>
          </a:p>
        </p:txBody>
      </p:sp>
      <p:sp>
        <p:nvSpPr>
          <p:cNvPr id="21551" name="Oval 47"/>
          <p:cNvSpPr>
            <a:spLocks noChangeArrowheads="1"/>
          </p:cNvSpPr>
          <p:nvPr/>
        </p:nvSpPr>
        <p:spPr bwMode="auto">
          <a:xfrm>
            <a:off x="3492500" y="1541463"/>
            <a:ext cx="2520950" cy="1455737"/>
          </a:xfrm>
          <a:prstGeom prst="ellipse">
            <a:avLst/>
          </a:prstGeom>
          <a:solidFill>
            <a:srgbClr val="33CCCC"/>
          </a:solidFill>
          <a:ln w="25400">
            <a:solidFill>
              <a:schemeClr val="tx1"/>
            </a:solidFill>
            <a:round/>
            <a:headEnd/>
            <a:tailEnd/>
          </a:ln>
        </p:spPr>
        <p:txBody>
          <a:bodyPr wrap="none" anchor="ctr"/>
          <a:lstStyle/>
          <a:p>
            <a:pPr algn="ctr"/>
            <a:r>
              <a:rPr lang="en-US" sz="1800" b="1" u="none" dirty="0"/>
              <a:t>Resourcing </a:t>
            </a:r>
          </a:p>
          <a:p>
            <a:pPr algn="ctr"/>
            <a:r>
              <a:rPr lang="en-US" sz="1800" b="1" u="none" dirty="0"/>
              <a:t>Strategically</a:t>
            </a:r>
          </a:p>
          <a:p>
            <a:pPr algn="ctr"/>
            <a:endParaRPr lang="en-US" sz="1800" b="1" u="none" dirty="0"/>
          </a:p>
        </p:txBody>
      </p:sp>
      <p:sp>
        <p:nvSpPr>
          <p:cNvPr id="21552" name="Oval 48"/>
          <p:cNvSpPr>
            <a:spLocks noChangeArrowheads="1"/>
          </p:cNvSpPr>
          <p:nvPr/>
        </p:nvSpPr>
        <p:spPr bwMode="auto">
          <a:xfrm>
            <a:off x="6215063" y="2997200"/>
            <a:ext cx="2700337" cy="1439863"/>
          </a:xfrm>
          <a:prstGeom prst="ellipse">
            <a:avLst/>
          </a:prstGeom>
          <a:solidFill>
            <a:srgbClr val="F7DFDF"/>
          </a:solidFill>
          <a:ln w="25400">
            <a:solidFill>
              <a:schemeClr val="tx1"/>
            </a:solidFill>
            <a:round/>
            <a:headEnd/>
            <a:tailEnd/>
          </a:ln>
        </p:spPr>
        <p:txBody>
          <a:bodyPr wrap="none" anchor="ctr"/>
          <a:lstStyle/>
          <a:p>
            <a:pPr algn="ctr"/>
            <a:r>
              <a:rPr lang="en-US" sz="1800" b="1" u="none" dirty="0"/>
              <a:t>Establishing </a:t>
            </a:r>
          </a:p>
          <a:p>
            <a:pPr algn="ctr"/>
            <a:r>
              <a:rPr lang="en-US" sz="1800" b="1" u="none" dirty="0"/>
              <a:t>Goals &amp; Expectation</a:t>
            </a:r>
          </a:p>
        </p:txBody>
      </p:sp>
      <p:sp>
        <p:nvSpPr>
          <p:cNvPr id="21553" name="Oval 49"/>
          <p:cNvSpPr>
            <a:spLocks noChangeArrowheads="1"/>
          </p:cNvSpPr>
          <p:nvPr/>
        </p:nvSpPr>
        <p:spPr bwMode="auto">
          <a:xfrm>
            <a:off x="5029200" y="5257800"/>
            <a:ext cx="2611438" cy="1341438"/>
          </a:xfrm>
          <a:prstGeom prst="ellipse">
            <a:avLst/>
          </a:prstGeom>
          <a:solidFill>
            <a:srgbClr val="00FF00"/>
          </a:solidFill>
          <a:ln w="25400">
            <a:solidFill>
              <a:schemeClr val="tx1"/>
            </a:solidFill>
            <a:round/>
            <a:headEnd/>
            <a:tailEnd/>
          </a:ln>
        </p:spPr>
        <p:txBody>
          <a:bodyPr wrap="none" anchor="ctr"/>
          <a:lstStyle/>
          <a:p>
            <a:pPr algn="ctr"/>
            <a:endParaRPr lang="en-US" sz="1800" b="1" u="none" dirty="0"/>
          </a:p>
          <a:p>
            <a:pPr algn="ctr"/>
            <a:r>
              <a:rPr lang="en-US" sz="1600" b="1" u="none" dirty="0"/>
              <a:t>Promoting &amp;</a:t>
            </a:r>
          </a:p>
          <a:p>
            <a:pPr algn="ctr"/>
            <a:r>
              <a:rPr lang="en-US" sz="1600" b="1" u="none" dirty="0"/>
              <a:t> Participating</a:t>
            </a:r>
          </a:p>
          <a:p>
            <a:pPr algn="ctr"/>
            <a:r>
              <a:rPr lang="en-US" sz="1600" b="1" u="none" dirty="0"/>
              <a:t> in Teacher Learning</a:t>
            </a:r>
          </a:p>
          <a:p>
            <a:pPr algn="ctr"/>
            <a:r>
              <a:rPr lang="en-US" sz="1600" b="1" u="none" dirty="0"/>
              <a:t>&amp; Development</a:t>
            </a:r>
          </a:p>
          <a:p>
            <a:pPr algn="ctr"/>
            <a:endParaRPr lang="en-US" sz="1800" b="1" u="none" dirty="0"/>
          </a:p>
        </p:txBody>
      </p:sp>
      <p:sp>
        <p:nvSpPr>
          <p:cNvPr id="21555" name="Oval 51"/>
          <p:cNvSpPr>
            <a:spLocks noChangeArrowheads="1"/>
          </p:cNvSpPr>
          <p:nvPr/>
        </p:nvSpPr>
        <p:spPr bwMode="auto">
          <a:xfrm>
            <a:off x="1846263" y="5229225"/>
            <a:ext cx="2654300" cy="1341438"/>
          </a:xfrm>
          <a:prstGeom prst="ellipse">
            <a:avLst/>
          </a:prstGeom>
          <a:solidFill>
            <a:srgbClr val="FF00FF"/>
          </a:solidFill>
          <a:ln w="25400">
            <a:solidFill>
              <a:srgbClr val="FF0080"/>
            </a:solidFill>
            <a:round/>
            <a:headEnd/>
            <a:tailEnd/>
          </a:ln>
        </p:spPr>
        <p:txBody>
          <a:bodyPr wrap="none" anchor="ctr"/>
          <a:lstStyle/>
          <a:p>
            <a:pPr algn="ctr"/>
            <a:r>
              <a:rPr lang="en-US" sz="1600" b="1" u="none"/>
              <a:t>Planning, </a:t>
            </a:r>
          </a:p>
          <a:p>
            <a:pPr algn="ctr"/>
            <a:r>
              <a:rPr lang="en-US" sz="1600" b="1" u="none"/>
              <a:t>Coordinating &amp;</a:t>
            </a:r>
          </a:p>
          <a:p>
            <a:pPr algn="ctr"/>
            <a:r>
              <a:rPr lang="en-US" sz="1600" b="1" u="none"/>
              <a:t>Evaluating Teaching </a:t>
            </a:r>
          </a:p>
          <a:p>
            <a:pPr algn="ctr"/>
            <a:r>
              <a:rPr lang="en-US" sz="1600" b="1" u="none"/>
              <a:t>&amp; the Curriculum</a:t>
            </a:r>
          </a:p>
        </p:txBody>
      </p:sp>
      <p:sp>
        <p:nvSpPr>
          <p:cNvPr id="21559" name="Line 55"/>
          <p:cNvSpPr>
            <a:spLocks noChangeShapeType="1"/>
          </p:cNvSpPr>
          <p:nvPr/>
        </p:nvSpPr>
        <p:spPr bwMode="auto">
          <a:xfrm flipV="1">
            <a:off x="4716463" y="2997200"/>
            <a:ext cx="0" cy="215900"/>
          </a:xfrm>
          <a:prstGeom prst="line">
            <a:avLst/>
          </a:prstGeom>
          <a:noFill/>
          <a:ln w="9525">
            <a:solidFill>
              <a:schemeClr val="tx1"/>
            </a:solidFill>
            <a:round/>
            <a:headEnd/>
            <a:tailEnd/>
          </a:ln>
        </p:spPr>
        <p:txBody>
          <a:bodyPr/>
          <a:lstStyle/>
          <a:p>
            <a:endParaRPr lang="en-US"/>
          </a:p>
        </p:txBody>
      </p:sp>
      <p:sp>
        <p:nvSpPr>
          <p:cNvPr id="21560" name="Line 56"/>
          <p:cNvSpPr>
            <a:spLocks noChangeShapeType="1"/>
          </p:cNvSpPr>
          <p:nvPr/>
        </p:nvSpPr>
        <p:spPr bwMode="auto">
          <a:xfrm flipV="1">
            <a:off x="5797550" y="3778250"/>
            <a:ext cx="488950" cy="46038"/>
          </a:xfrm>
          <a:prstGeom prst="line">
            <a:avLst/>
          </a:prstGeom>
          <a:noFill/>
          <a:ln w="9525">
            <a:solidFill>
              <a:schemeClr val="tx1"/>
            </a:solidFill>
            <a:round/>
            <a:headEnd/>
            <a:tailEnd/>
          </a:ln>
        </p:spPr>
        <p:txBody>
          <a:bodyPr/>
          <a:lstStyle/>
          <a:p>
            <a:endParaRPr lang="en-US"/>
          </a:p>
        </p:txBody>
      </p:sp>
      <p:sp>
        <p:nvSpPr>
          <p:cNvPr id="21563" name="Line 59"/>
          <p:cNvSpPr>
            <a:spLocks noChangeShapeType="1"/>
          </p:cNvSpPr>
          <p:nvPr/>
        </p:nvSpPr>
        <p:spPr bwMode="auto">
          <a:xfrm flipH="1">
            <a:off x="3492500" y="4691063"/>
            <a:ext cx="401638" cy="538162"/>
          </a:xfrm>
          <a:prstGeom prst="line">
            <a:avLst/>
          </a:prstGeom>
          <a:noFill/>
          <a:ln w="9525">
            <a:solidFill>
              <a:schemeClr val="tx1"/>
            </a:solidFill>
            <a:round/>
            <a:headEnd/>
            <a:tailEnd/>
          </a:ln>
        </p:spPr>
        <p:txBody>
          <a:bodyPr/>
          <a:lstStyle/>
          <a:p>
            <a:endParaRPr lang="en-US"/>
          </a:p>
        </p:txBody>
      </p:sp>
      <p:sp>
        <p:nvSpPr>
          <p:cNvPr id="21564" name="Line 60"/>
          <p:cNvSpPr>
            <a:spLocks noChangeShapeType="1"/>
          </p:cNvSpPr>
          <p:nvPr/>
        </p:nvSpPr>
        <p:spPr bwMode="auto">
          <a:xfrm flipH="1" flipV="1">
            <a:off x="2811463" y="3933825"/>
            <a:ext cx="681037" cy="0"/>
          </a:xfrm>
          <a:prstGeom prst="line">
            <a:avLst/>
          </a:prstGeom>
          <a:noFill/>
          <a:ln w="9525">
            <a:solidFill>
              <a:schemeClr val="tx1"/>
            </a:solidFill>
            <a:round/>
            <a:headEnd/>
            <a:tailEnd/>
          </a:ln>
        </p:spPr>
        <p:txBody>
          <a:bodyPr/>
          <a:lstStyle/>
          <a:p>
            <a:endParaRPr lang="en-US"/>
          </a:p>
        </p:txBody>
      </p:sp>
      <p:sp>
        <p:nvSpPr>
          <p:cNvPr id="23" name="Oval 53"/>
          <p:cNvSpPr>
            <a:spLocks noChangeArrowheads="1"/>
          </p:cNvSpPr>
          <p:nvPr/>
        </p:nvSpPr>
        <p:spPr bwMode="auto">
          <a:xfrm>
            <a:off x="228600" y="2997200"/>
            <a:ext cx="2628900" cy="1717675"/>
          </a:xfrm>
          <a:prstGeom prst="ellipse">
            <a:avLst/>
          </a:prstGeom>
          <a:solidFill>
            <a:srgbClr val="FF9900"/>
          </a:solidFill>
          <a:ln w="25400">
            <a:solidFill>
              <a:schemeClr val="tx1"/>
            </a:solidFill>
            <a:round/>
            <a:headEnd/>
            <a:tailEnd/>
          </a:ln>
        </p:spPr>
        <p:txBody>
          <a:bodyPr wrap="none" anchor="ctr"/>
          <a:lstStyle/>
          <a:p>
            <a:pPr algn="ctr"/>
            <a:r>
              <a:rPr lang="en-US" sz="1800" b="1" u="none"/>
              <a:t>Ensuring </a:t>
            </a:r>
          </a:p>
          <a:p>
            <a:pPr algn="ctr"/>
            <a:r>
              <a:rPr lang="en-US" sz="1800" b="1" u="none"/>
              <a:t>an Orderly</a:t>
            </a:r>
          </a:p>
          <a:p>
            <a:pPr algn="ctr"/>
            <a:r>
              <a:rPr lang="en-US" sz="1800" b="1" u="none"/>
              <a:t>&amp; Supportive</a:t>
            </a:r>
          </a:p>
          <a:p>
            <a:pPr algn="ctr"/>
            <a:r>
              <a:rPr lang="en-US" sz="1800" b="1" u="none"/>
              <a:t> Environment</a:t>
            </a:r>
          </a:p>
        </p:txBody>
      </p:sp>
      <p:sp>
        <p:nvSpPr>
          <p:cNvPr id="24" name="Line 59"/>
          <p:cNvSpPr>
            <a:spLocks noChangeShapeType="1"/>
          </p:cNvSpPr>
          <p:nvPr/>
        </p:nvSpPr>
        <p:spPr bwMode="auto">
          <a:xfrm>
            <a:off x="5283200" y="4843463"/>
            <a:ext cx="431800" cy="442912"/>
          </a:xfrm>
          <a:prstGeom prst="line">
            <a:avLst/>
          </a:prstGeom>
          <a:noFill/>
          <a:ln w="9525">
            <a:solidFill>
              <a:schemeClr val="tx1"/>
            </a:solidFill>
            <a:round/>
            <a:headEnd/>
            <a:tailEnd/>
          </a:ln>
        </p:spPr>
        <p:txBody>
          <a:bodyPr/>
          <a:lstStyle/>
          <a:p>
            <a:endParaRPr lang="en-US"/>
          </a:p>
        </p:txBody>
      </p:sp>
      <p:sp>
        <p:nvSpPr>
          <p:cNvPr id="15" name="Rectangle 14"/>
          <p:cNvSpPr/>
          <p:nvPr/>
        </p:nvSpPr>
        <p:spPr>
          <a:xfrm>
            <a:off x="6781800" y="6611779"/>
            <a:ext cx="2362200" cy="246221"/>
          </a:xfrm>
          <a:prstGeom prst="rect">
            <a:avLst/>
          </a:prstGeom>
        </p:spPr>
        <p:txBody>
          <a:bodyPr wrap="square">
            <a:spAutoFit/>
          </a:bodyPr>
          <a:lstStyle/>
          <a:p>
            <a:r>
              <a:rPr lang="en-US" sz="1000" dirty="0" smtClean="0">
                <a:solidFill>
                  <a:srgbClr val="000000"/>
                </a:solidFill>
              </a:rPr>
              <a:t>        Adapted by Graham Thomson, SCSSA</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1549"/>
                                        </p:tgtEl>
                                        <p:attrNameLst>
                                          <p:attrName>style.visibility</p:attrName>
                                        </p:attrNameLst>
                                      </p:cBhvr>
                                      <p:to>
                                        <p:strVal val="visible"/>
                                      </p:to>
                                    </p:set>
                                    <p:animEffect transition="in" filter="checkerboard(across)">
                                      <p:cBhvr>
                                        <p:cTn id="7" dur="500"/>
                                        <p:tgtEl>
                                          <p:spTgt spid="2154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50"/>
                                        </p:tgtEl>
                                        <p:attrNameLst>
                                          <p:attrName>style.visibility</p:attrName>
                                        </p:attrNameLst>
                                      </p:cBhvr>
                                      <p:to>
                                        <p:strVal val="visible"/>
                                      </p:to>
                                    </p:set>
                                    <p:animEffect transition="in" filter="fade">
                                      <p:cBhvr>
                                        <p:cTn id="11" dur="500"/>
                                        <p:tgtEl>
                                          <p:spTgt spid="215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551"/>
                                        </p:tgtEl>
                                        <p:attrNameLst>
                                          <p:attrName>style.visibility</p:attrName>
                                        </p:attrNameLst>
                                      </p:cBhvr>
                                      <p:to>
                                        <p:strVal val="visible"/>
                                      </p:to>
                                    </p:set>
                                    <p:animEffect transition="in" filter="fade">
                                      <p:cBhvr>
                                        <p:cTn id="16" dur="5000"/>
                                        <p:tgtEl>
                                          <p:spTgt spid="21551"/>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21559"/>
                                        </p:tgtEl>
                                        <p:attrNameLst>
                                          <p:attrName>style.visibility</p:attrName>
                                        </p:attrNameLst>
                                      </p:cBhvr>
                                      <p:to>
                                        <p:strVal val="visible"/>
                                      </p:to>
                                    </p:set>
                                    <p:anim calcmode="lin" valueType="num">
                                      <p:cBhvr additive="base">
                                        <p:cTn id="19" dur="500" fill="hold"/>
                                        <p:tgtEl>
                                          <p:spTgt spid="21559"/>
                                        </p:tgtEl>
                                        <p:attrNameLst>
                                          <p:attrName>ppt_x</p:attrName>
                                        </p:attrNameLst>
                                      </p:cBhvr>
                                      <p:tavLst>
                                        <p:tav tm="0">
                                          <p:val>
                                            <p:strVal val="#ppt_x"/>
                                          </p:val>
                                        </p:tav>
                                        <p:tav tm="100000">
                                          <p:val>
                                            <p:strVal val="#ppt_x"/>
                                          </p:val>
                                        </p:tav>
                                      </p:tavLst>
                                    </p:anim>
                                    <p:anim calcmode="lin" valueType="num">
                                      <p:cBhvr additive="base">
                                        <p:cTn id="20" dur="500" fill="hold"/>
                                        <p:tgtEl>
                                          <p:spTgt spid="2155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552"/>
                                        </p:tgtEl>
                                        <p:attrNameLst>
                                          <p:attrName>style.visibility</p:attrName>
                                        </p:attrNameLst>
                                      </p:cBhvr>
                                      <p:to>
                                        <p:strVal val="visible"/>
                                      </p:to>
                                    </p:set>
                                    <p:animEffect transition="in" filter="fade">
                                      <p:cBhvr>
                                        <p:cTn id="25" dur="5000"/>
                                        <p:tgtEl>
                                          <p:spTgt spid="2155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560"/>
                                        </p:tgtEl>
                                        <p:attrNameLst>
                                          <p:attrName>style.visibility</p:attrName>
                                        </p:attrNameLst>
                                      </p:cBhvr>
                                      <p:to>
                                        <p:strVal val="visible"/>
                                      </p:to>
                                    </p:set>
                                    <p:animEffect transition="in" filter="fade">
                                      <p:cBhvr>
                                        <p:cTn id="28" dur="2000"/>
                                        <p:tgtEl>
                                          <p:spTgt spid="2156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553"/>
                                        </p:tgtEl>
                                        <p:attrNameLst>
                                          <p:attrName>style.visibility</p:attrName>
                                        </p:attrNameLst>
                                      </p:cBhvr>
                                      <p:to>
                                        <p:strVal val="visible"/>
                                      </p:to>
                                    </p:set>
                                    <p:animEffect transition="in" filter="fade">
                                      <p:cBhvr>
                                        <p:cTn id="33" dur="3000"/>
                                        <p:tgtEl>
                                          <p:spTgt spid="21553"/>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par>
                          <p:cTn id="36" fill="hold" nodeType="afterGroup">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21555"/>
                                        </p:tgtEl>
                                        <p:attrNameLst>
                                          <p:attrName>style.visibility</p:attrName>
                                        </p:attrNameLst>
                                      </p:cBhvr>
                                      <p:to>
                                        <p:strVal val="visible"/>
                                      </p:to>
                                    </p:set>
                                    <p:animEffect transition="in" filter="fade">
                                      <p:cBhvr>
                                        <p:cTn id="39" dur="5000"/>
                                        <p:tgtEl>
                                          <p:spTgt spid="21555"/>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1563"/>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21551"/>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21564"/>
                                        </p:tgtEl>
                                        <p:attrNameLst>
                                          <p:attrName>style.visibility</p:attrName>
                                        </p:attrNameLst>
                                      </p:cBhvr>
                                      <p:to>
                                        <p:strVal val="visible"/>
                                      </p:to>
                                    </p:set>
                                    <p:animEffect transition="in" filter="fade">
                                      <p:cBhvr>
                                        <p:cTn id="48" dur="2000"/>
                                        <p:tgtEl>
                                          <p:spTgt spid="21564"/>
                                        </p:tgtEl>
                                      </p:cBhvr>
                                    </p:animEffect>
                                  </p:childTnLst>
                                </p:cTn>
                              </p:par>
                            </p:childTnLst>
                          </p:cTn>
                        </p:par>
                        <p:par>
                          <p:cTn id="49" fill="hold" nodeType="afterGroup">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9" grpId="0"/>
      <p:bldP spid="21550" grpId="0" animBg="1"/>
      <p:bldP spid="21551" grpId="0" animBg="1"/>
      <p:bldP spid="21551" grpId="1" animBg="1"/>
      <p:bldP spid="21552" grpId="0" animBg="1"/>
      <p:bldP spid="21553" grpId="0" animBg="1"/>
      <p:bldP spid="21555" grpId="0" animBg="1"/>
      <p:bldP spid="21559" grpId="0" animBg="1"/>
      <p:bldP spid="21560" grpId="0" animBg="1"/>
      <p:bldP spid="21563" grpId="0" animBg="1"/>
      <p:bldP spid="21564"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ctr"/>
            <a:r>
              <a:rPr lang="en-US" sz="3600" smtClean="0">
                <a:solidFill>
                  <a:srgbClr val="002060"/>
                </a:solidFill>
                <a:ea typeface="ＭＳ Ｐゴシック" pitchFamily="34" charset="-128"/>
              </a:rPr>
              <a:t>Leadership</a:t>
            </a:r>
          </a:p>
        </p:txBody>
      </p:sp>
      <p:sp>
        <p:nvSpPr>
          <p:cNvPr id="23555" name="Content Placeholder 2"/>
          <p:cNvSpPr>
            <a:spLocks noGrp="1"/>
          </p:cNvSpPr>
          <p:nvPr>
            <p:ph idx="1"/>
          </p:nvPr>
        </p:nvSpPr>
        <p:spPr>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a:bodyPr>
          <a:lstStyle/>
          <a:p>
            <a:pPr>
              <a:buFontTx/>
              <a:buNone/>
            </a:pPr>
            <a:endParaRPr lang="en-US" sz="1800" dirty="0" smtClean="0">
              <a:ea typeface="ＭＳ Ｐゴシック" pitchFamily="34" charset="-128"/>
            </a:endParaRPr>
          </a:p>
          <a:p>
            <a:pPr marL="0" indent="0">
              <a:buFontTx/>
              <a:buNone/>
            </a:pPr>
            <a:r>
              <a:rPr lang="en-GB" sz="3600" dirty="0" smtClean="0">
                <a:ea typeface="ＭＳ Ｐゴシック" pitchFamily="34" charset="-128"/>
              </a:rPr>
              <a:t>What sort of </a:t>
            </a:r>
            <a:r>
              <a:rPr lang="en-GB" sz="3600" dirty="0" err="1" smtClean="0">
                <a:ea typeface="ＭＳ Ｐゴシック" pitchFamily="34" charset="-128"/>
              </a:rPr>
              <a:t>leaderly</a:t>
            </a:r>
            <a:r>
              <a:rPr lang="en-GB" sz="3600" dirty="0" smtClean="0">
                <a:ea typeface="ＭＳ Ｐゴシック" pitchFamily="34" charset="-128"/>
              </a:rPr>
              <a:t> things would you want to do for your school?</a:t>
            </a:r>
          </a:p>
          <a:p>
            <a:pPr marL="0" indent="0">
              <a:buFontTx/>
              <a:buNone/>
            </a:pPr>
            <a:endParaRPr lang="en-GB" sz="3600" dirty="0" smtClean="0">
              <a:ea typeface="ＭＳ Ｐゴシック" pitchFamily="34" charset="-128"/>
            </a:endParaRPr>
          </a:p>
          <a:p>
            <a:pPr marL="0" indent="0">
              <a:buFontTx/>
              <a:buNone/>
            </a:pPr>
            <a:r>
              <a:rPr lang="en-GB" sz="3600" dirty="0" smtClean="0">
                <a:ea typeface="ＭＳ Ｐゴシック" pitchFamily="34" charset="-128"/>
              </a:rPr>
              <a:t>What could be the </a:t>
            </a:r>
            <a:r>
              <a:rPr lang="en-GB" sz="3600" dirty="0" err="1" smtClean="0">
                <a:ea typeface="ＭＳ Ｐゴシック" pitchFamily="34" charset="-128"/>
              </a:rPr>
              <a:t>leaderly</a:t>
            </a:r>
            <a:r>
              <a:rPr lang="en-GB" sz="3600" dirty="0" smtClean="0">
                <a:ea typeface="ＭＳ Ｐゴシック" pitchFamily="34" charset="-128"/>
              </a:rPr>
              <a:t> way of doing those things?</a:t>
            </a:r>
          </a:p>
          <a:p>
            <a:pPr>
              <a:buFontTx/>
              <a:buNone/>
            </a:pPr>
            <a:endParaRPr lang="en-GB" sz="2000" b="1" dirty="0" smtClean="0">
              <a:ea typeface="ＭＳ Ｐゴシック" pitchFamily="34" charset="-128"/>
            </a:endParaRPr>
          </a:p>
          <a:p>
            <a:pPr>
              <a:buFontTx/>
              <a:buNone/>
            </a:pPr>
            <a:r>
              <a:rPr lang="en-GB" sz="3600" b="1" dirty="0" smtClean="0">
                <a:solidFill>
                  <a:schemeClr val="bg2"/>
                </a:solidFill>
                <a:ea typeface="ＭＳ Ｐゴシック" pitchFamily="34" charset="-128"/>
              </a:rPr>
              <a:t>               </a:t>
            </a:r>
            <a:endParaRPr lang="en-GB" sz="3600" b="1" u="sng" dirty="0" smtClean="0">
              <a:ea typeface="ＭＳ Ｐゴシック" pitchFamily="34" charset="-128"/>
            </a:endParaRPr>
          </a:p>
          <a:p>
            <a:pPr>
              <a:buFontTx/>
              <a:buNone/>
            </a:pPr>
            <a:endParaRPr lang="en-GB" sz="3600" b="1" dirty="0" smtClean="0">
              <a:solidFill>
                <a:schemeClr val="bg2"/>
              </a:solidFill>
              <a:ea typeface="ＭＳ Ｐゴシック"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5" name="Picture 2" descr="melhorfotov200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03" name="Rectangle 3"/>
          <p:cNvSpPr>
            <a:spLocks noChangeArrowheads="1"/>
          </p:cNvSpPr>
          <p:nvPr/>
        </p:nvSpPr>
        <p:spPr bwMode="auto">
          <a:xfrm>
            <a:off x="5076825" y="476250"/>
            <a:ext cx="4067175" cy="4893647"/>
          </a:xfrm>
          <a:prstGeom prst="rect">
            <a:avLst/>
          </a:prstGeom>
          <a:noFill/>
          <a:ln w="12700" cap="sq">
            <a:noFill/>
            <a:miter lim="800000"/>
            <a:headEnd type="none" w="sm" len="sm"/>
            <a:tailEnd type="none" w="sm" len="sm"/>
          </a:ln>
        </p:spPr>
        <p:txBody>
          <a:bodyPr>
            <a:spAutoFit/>
          </a:bodyPr>
          <a:lstStyle/>
          <a:p>
            <a:pPr>
              <a:spcBef>
                <a:spcPct val="50000"/>
              </a:spcBef>
              <a:buFont typeface="Wingdings" pitchFamily="2" charset="2"/>
              <a:buNone/>
            </a:pPr>
            <a:r>
              <a:rPr lang="en-GB" sz="4400" u="none" dirty="0">
                <a:solidFill>
                  <a:schemeClr val="bg1"/>
                </a:solidFill>
                <a:latin typeface="Calibri" pitchFamily="34" charset="0"/>
              </a:rPr>
              <a:t>Our dreams for our children</a:t>
            </a:r>
          </a:p>
          <a:p>
            <a:pPr>
              <a:spcBef>
                <a:spcPct val="50000"/>
              </a:spcBef>
              <a:buFont typeface="Wingdings" pitchFamily="2" charset="2"/>
              <a:buNone/>
            </a:pPr>
            <a:r>
              <a:rPr lang="en-GB" sz="3200" b="1" u="none" dirty="0">
                <a:solidFill>
                  <a:schemeClr val="bg1"/>
                </a:solidFill>
                <a:latin typeface="Calibri" pitchFamily="34" charset="0"/>
              </a:rPr>
              <a:t>What </a:t>
            </a:r>
            <a:r>
              <a:rPr lang="en-GB" sz="3200" b="1" u="none" dirty="0" smtClean="0">
                <a:solidFill>
                  <a:schemeClr val="bg1"/>
                </a:solidFill>
                <a:latin typeface="Calibri" pitchFamily="34" charset="0"/>
              </a:rPr>
              <a:t>knowledge, skills</a:t>
            </a:r>
            <a:r>
              <a:rPr lang="en-GB" sz="3200" b="1" u="none" dirty="0">
                <a:solidFill>
                  <a:schemeClr val="bg1"/>
                </a:solidFill>
                <a:latin typeface="Calibri" pitchFamily="34" charset="0"/>
              </a:rPr>
              <a:t>, attitudes and </a:t>
            </a:r>
            <a:r>
              <a:rPr lang="en-GB" sz="3200" b="1" u="none" dirty="0" smtClean="0">
                <a:solidFill>
                  <a:schemeClr val="bg1"/>
                </a:solidFill>
                <a:latin typeface="Calibri" pitchFamily="34" charset="0"/>
              </a:rPr>
              <a:t>values  </a:t>
            </a:r>
            <a:r>
              <a:rPr lang="en-GB" sz="3200" b="1" u="none" dirty="0">
                <a:solidFill>
                  <a:schemeClr val="bg1"/>
                </a:solidFill>
                <a:latin typeface="Calibri" pitchFamily="34" charset="0"/>
              </a:rPr>
              <a:t>do our pupils need for their future?</a:t>
            </a:r>
          </a:p>
          <a:p>
            <a:pPr>
              <a:spcBef>
                <a:spcPct val="50000"/>
              </a:spcBef>
              <a:buFont typeface="Wingdings" pitchFamily="2" charset="2"/>
              <a:buNone/>
            </a:pPr>
            <a:r>
              <a:rPr lang="en-GB" sz="3200" b="1" u="none" dirty="0">
                <a:solidFill>
                  <a:schemeClr val="bg1"/>
                </a:solidFill>
                <a:latin typeface="Calibri" pitchFamily="34" charset="0"/>
              </a:rPr>
              <a:t>Answer this question in pairs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fade">
                                      <p:cBhvr>
                                        <p:cTn id="7" dur="20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lstStyle/>
          <a:p>
            <a:pPr marL="0" indent="0">
              <a:buNone/>
            </a:pPr>
            <a:r>
              <a:rPr lang="en-US" b="1" dirty="0" smtClean="0"/>
              <a:t>What do you think is the key overall goal for each school leader?</a:t>
            </a:r>
          </a:p>
          <a:p>
            <a:pPr>
              <a:buNone/>
            </a:pPr>
            <a:endParaRPr lang="en-US" b="1" dirty="0" smtClean="0"/>
          </a:p>
          <a:p>
            <a:pPr>
              <a:buNone/>
            </a:pPr>
            <a:endParaRPr lang="en-US" b="1" dirty="0" smtClean="0"/>
          </a:p>
          <a:p>
            <a:pPr>
              <a:buNone/>
            </a:pPr>
            <a:endParaRPr lang="en-US" b="1"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743325" y="5715016"/>
            <a:ext cx="5400675" cy="935038"/>
          </a:xfrm>
        </p:spPr>
        <p:txBody>
          <a:bodyPr>
            <a:normAutofit fontScale="90000"/>
          </a:bodyPr>
          <a:lstStyle/>
          <a:p>
            <a:pPr algn="l"/>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r>
              <a:rPr lang="en-US" sz="1400" dirty="0" smtClean="0">
                <a:solidFill>
                  <a:srgbClr val="000000"/>
                </a:solidFill>
              </a:rPr>
              <a:t/>
            </a:r>
            <a:br>
              <a:rPr lang="en-US" sz="1400" dirty="0" smtClean="0">
                <a:solidFill>
                  <a:srgbClr val="000000"/>
                </a:solidFill>
              </a:rPr>
            </a:br>
            <a:endParaRPr lang="en-US" sz="1400" dirty="0" smtClean="0">
              <a:solidFill>
                <a:srgbClr val="000000"/>
              </a:solidFill>
            </a:endParaRPr>
          </a:p>
        </p:txBody>
      </p:sp>
      <p:sp>
        <p:nvSpPr>
          <p:cNvPr id="23555" name="Content Placeholder 2"/>
          <p:cNvSpPr>
            <a:spLocks noGrp="1"/>
          </p:cNvSpPr>
          <p:nvPr>
            <p:ph idx="1"/>
          </p:nvPr>
        </p:nvSpPr>
        <p:spPr>
          <a:xfrm>
            <a:off x="304800" y="1295400"/>
            <a:ext cx="8610600" cy="4724400"/>
          </a:xfr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buFontTx/>
              <a:buNone/>
            </a:pPr>
            <a:r>
              <a:rPr lang="en-US" sz="2400" dirty="0" smtClean="0">
                <a:solidFill>
                  <a:srgbClr val="161616"/>
                </a:solidFill>
                <a:latin typeface="Calibri" pitchFamily="34" charset="0"/>
              </a:rPr>
              <a:t>Making effective Learning and Teaching happen for</a:t>
            </a:r>
          </a:p>
          <a:p>
            <a:pPr algn="just"/>
            <a:r>
              <a:rPr lang="en-US" sz="2400" u="sng" dirty="0" smtClean="0">
                <a:solidFill>
                  <a:srgbClr val="161616"/>
                </a:solidFill>
                <a:latin typeface="Calibri" pitchFamily="34" charset="0"/>
              </a:rPr>
              <a:t>every </a:t>
            </a:r>
            <a:r>
              <a:rPr lang="en-US" sz="2400" dirty="0" smtClean="0">
                <a:solidFill>
                  <a:srgbClr val="161616"/>
                </a:solidFill>
                <a:latin typeface="Calibri" pitchFamily="34" charset="0"/>
              </a:rPr>
              <a:t>child,</a:t>
            </a:r>
          </a:p>
          <a:p>
            <a:pPr algn="just"/>
            <a:r>
              <a:rPr lang="en-US" sz="2400" dirty="0" smtClean="0">
                <a:solidFill>
                  <a:srgbClr val="161616"/>
                </a:solidFill>
                <a:latin typeface="Calibri" pitchFamily="34" charset="0"/>
              </a:rPr>
              <a:t>every day, </a:t>
            </a:r>
          </a:p>
          <a:p>
            <a:pPr algn="just"/>
            <a:r>
              <a:rPr lang="en-US" sz="2400" dirty="0" smtClean="0">
                <a:solidFill>
                  <a:srgbClr val="161616"/>
                </a:solidFill>
                <a:latin typeface="Calibri" pitchFamily="34" charset="0"/>
              </a:rPr>
              <a:t>in every classroom,</a:t>
            </a:r>
          </a:p>
          <a:p>
            <a:pPr algn="just">
              <a:spcAft>
                <a:spcPts val="600"/>
              </a:spcAft>
              <a:buFontTx/>
              <a:buNone/>
            </a:pPr>
            <a:r>
              <a:rPr lang="en-US" sz="2400" dirty="0" smtClean="0">
                <a:solidFill>
                  <a:srgbClr val="161616"/>
                </a:solidFill>
                <a:latin typeface="Calibri" pitchFamily="34" charset="0"/>
              </a:rPr>
              <a:t>is the single most important means by which  leaders can use</a:t>
            </a:r>
          </a:p>
          <a:p>
            <a:pPr algn="just">
              <a:spcAft>
                <a:spcPts val="600"/>
              </a:spcAft>
              <a:buFontTx/>
              <a:buNone/>
            </a:pPr>
            <a:r>
              <a:rPr lang="en-US" sz="2400" dirty="0" smtClean="0">
                <a:solidFill>
                  <a:srgbClr val="161616"/>
                </a:solidFill>
                <a:latin typeface="Calibri" pitchFamily="34" charset="0"/>
              </a:rPr>
              <a:t>their  leadership roles to enable all children to learn and</a:t>
            </a:r>
          </a:p>
          <a:p>
            <a:pPr algn="just">
              <a:spcAft>
                <a:spcPts val="600"/>
              </a:spcAft>
              <a:buFontTx/>
              <a:buNone/>
            </a:pPr>
            <a:r>
              <a:rPr lang="en-US" sz="2400" dirty="0" smtClean="0">
                <a:solidFill>
                  <a:srgbClr val="161616"/>
                </a:solidFill>
                <a:latin typeface="Calibri" pitchFamily="34" charset="0"/>
              </a:rPr>
              <a:t>achieve at the highest levels possible for each and every</a:t>
            </a:r>
          </a:p>
          <a:p>
            <a:pPr algn="just">
              <a:spcAft>
                <a:spcPts val="600"/>
              </a:spcAft>
              <a:buFontTx/>
              <a:buNone/>
            </a:pPr>
            <a:r>
              <a:rPr lang="en-US" sz="2400" dirty="0" smtClean="0">
                <a:solidFill>
                  <a:srgbClr val="161616"/>
                </a:solidFill>
                <a:latin typeface="Calibri" pitchFamily="34" charset="0"/>
              </a:rPr>
              <a:t>one of them.                                            </a:t>
            </a:r>
          </a:p>
          <a:p>
            <a:pPr algn="r">
              <a:lnSpc>
                <a:spcPct val="110000"/>
              </a:lnSpc>
              <a:spcAft>
                <a:spcPts val="600"/>
              </a:spcAft>
              <a:buFontTx/>
              <a:buNone/>
            </a:pPr>
            <a:r>
              <a:rPr lang="en-US" sz="2400" dirty="0" smtClean="0">
                <a:solidFill>
                  <a:srgbClr val="161616"/>
                </a:solidFill>
                <a:latin typeface="Calibri" pitchFamily="34" charset="0"/>
              </a:rPr>
              <a:t>    </a:t>
            </a:r>
            <a:r>
              <a:rPr lang="en-US" sz="2400" dirty="0" smtClean="0">
                <a:solidFill>
                  <a:srgbClr val="000000"/>
                </a:solidFill>
              </a:rPr>
              <a:t> </a:t>
            </a:r>
            <a:r>
              <a:rPr lang="en-US" sz="900" dirty="0" smtClean="0">
                <a:solidFill>
                  <a:srgbClr val="000000"/>
                </a:solidFill>
              </a:rPr>
              <a:t>Adapted by Graham Thomson, SCSSA, from the work of Robert </a:t>
            </a:r>
            <a:r>
              <a:rPr lang="en-US" sz="900" dirty="0" err="1" smtClean="0">
                <a:solidFill>
                  <a:srgbClr val="000000"/>
                </a:solidFill>
              </a:rPr>
              <a:t>Peterkin</a:t>
            </a:r>
            <a:endParaRPr lang="en-US" sz="900" dirty="0" smtClean="0">
              <a:solidFill>
                <a:srgbClr val="000000"/>
              </a:solidFill>
            </a:endParaRPr>
          </a:p>
          <a:p>
            <a:pPr algn="r">
              <a:lnSpc>
                <a:spcPct val="110000"/>
              </a:lnSpc>
              <a:spcAft>
                <a:spcPts val="600"/>
              </a:spcAft>
              <a:buFontTx/>
              <a:buNone/>
            </a:pPr>
            <a:r>
              <a:rPr lang="en-US" sz="900" dirty="0" smtClean="0">
                <a:solidFill>
                  <a:srgbClr val="000000"/>
                </a:solidFill>
              </a:rPr>
              <a:t> at </a:t>
            </a:r>
            <a:r>
              <a:rPr lang="en-US" sz="900" u="sng" dirty="0" smtClean="0">
                <a:solidFill>
                  <a:srgbClr val="000000"/>
                </a:solidFill>
              </a:rPr>
              <a:t>http://www.gse.harvard.edu/news/features/peterkin10212003.html</a:t>
            </a:r>
            <a:r>
              <a:rPr lang="en-US" sz="900" dirty="0" smtClean="0">
                <a:solidFill>
                  <a:schemeClr val="tx1"/>
                </a:solidFill>
              </a:rPr>
              <a:t/>
            </a:r>
            <a:br>
              <a:rPr lang="en-US" sz="900" dirty="0" smtClean="0">
                <a:solidFill>
                  <a:schemeClr val="tx1"/>
                </a:solidFill>
              </a:rPr>
            </a:br>
            <a:r>
              <a:rPr lang="en-US" sz="1000" dirty="0" smtClean="0">
                <a:solidFill>
                  <a:schemeClr val="tx1"/>
                </a:solidFill>
              </a:rPr>
              <a:t>[accessed3September,2011]</a:t>
            </a:r>
            <a:r>
              <a:rPr lang="en-US" sz="2800" dirty="0" smtClean="0">
                <a:solidFill>
                  <a:srgbClr val="000000"/>
                </a:solidFill>
              </a:rPr>
              <a:t/>
            </a:r>
            <a:br>
              <a:rPr lang="en-US" sz="2800" dirty="0" smtClean="0">
                <a:solidFill>
                  <a:srgbClr val="000000"/>
                </a:solidFill>
              </a:rPr>
            </a:br>
            <a:endParaRPr lang="en-US" sz="2400" dirty="0" smtClean="0">
              <a:solidFill>
                <a:srgbClr val="161616"/>
              </a:solidFill>
              <a:latin typeface="Calibri" pitchFamily="34" charset="0"/>
            </a:endParaRPr>
          </a:p>
          <a:p>
            <a:pPr>
              <a:spcAft>
                <a:spcPts val="600"/>
              </a:spcAft>
              <a:buFontTx/>
              <a:buNone/>
            </a:pPr>
            <a:endParaRPr lang="en-US" sz="2400" dirty="0" smtClean="0">
              <a:solidFill>
                <a:srgbClr val="161616"/>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0" end="0"/>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555">
                                            <p:txEl>
                                              <p:pRg st="4" end="4"/>
                                            </p:txEl>
                                          </p:spTgt>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23555">
                                            <p:txEl>
                                              <p:pRg st="5" end="5"/>
                                            </p:txEl>
                                          </p:spTgt>
                                        </p:tgtEl>
                                        <p:attrNameLst>
                                          <p:attrName>style.visibility</p:attrName>
                                        </p:attrNameLst>
                                      </p:cBhvr>
                                      <p:to>
                                        <p:strVal val="visible"/>
                                      </p:to>
                                    </p:set>
                                  </p:childTnLst>
                                </p:cTn>
                              </p:par>
                            </p:childTnLst>
                          </p:cTn>
                        </p:par>
                        <p:par>
                          <p:cTn id="29" fill="hold" nodeType="afterGroup">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3555">
                                            <p:txEl>
                                              <p:pRg st="6" end="6"/>
                                            </p:txEl>
                                          </p:spTgt>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23555">
                                            <p:txEl>
                                              <p:pRg st="7" end="7"/>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3555">
                                            <p:txEl>
                                              <p:pRg st="8" end="8"/>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235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ctrTitle"/>
          </p:nvPr>
        </p:nvSpPr>
        <p:spPr>
          <a:xfrm>
            <a:off x="914400" y="0"/>
            <a:ext cx="7467600" cy="762000"/>
          </a:xfrm>
        </p:spPr>
        <p:txBody>
          <a:bodyPr>
            <a:normAutofit fontScale="90000"/>
          </a:bodyPr>
          <a:lstStyle/>
          <a:p>
            <a:pPr eaLnBrk="1" hangingPunct="1"/>
            <a:r>
              <a:rPr lang="en-US" sz="3100" dirty="0" err="1" smtClean="0">
                <a:solidFill>
                  <a:srgbClr val="000000"/>
                </a:solidFill>
                <a:latin typeface="Verdana" pitchFamily="34" charset="0"/>
              </a:rPr>
              <a:t>Leaderly</a:t>
            </a:r>
            <a:r>
              <a:rPr lang="en-US" sz="3100" dirty="0" smtClean="0">
                <a:solidFill>
                  <a:srgbClr val="000000"/>
                </a:solidFill>
                <a:latin typeface="Verdana" pitchFamily="34" charset="0"/>
              </a:rPr>
              <a:t> Things</a:t>
            </a:r>
            <a:br>
              <a:rPr lang="en-US" sz="3100" dirty="0" smtClean="0">
                <a:solidFill>
                  <a:srgbClr val="000000"/>
                </a:solidFill>
                <a:latin typeface="Verdana" pitchFamily="34" charset="0"/>
              </a:rPr>
            </a:br>
            <a:r>
              <a:rPr lang="en-US" sz="1800" dirty="0" smtClean="0">
                <a:solidFill>
                  <a:srgbClr val="000000"/>
                </a:solidFill>
                <a:latin typeface="Verdana" pitchFamily="34" charset="0"/>
              </a:rPr>
              <a:t>Lawson</a:t>
            </a:r>
            <a:endParaRPr lang="en-US" sz="3200" dirty="0" smtClean="0">
              <a:solidFill>
                <a:srgbClr val="000000"/>
              </a:solidFill>
              <a:latin typeface="Verdana" pitchFamily="34" charset="0"/>
            </a:endParaRPr>
          </a:p>
        </p:txBody>
      </p:sp>
      <p:sp>
        <p:nvSpPr>
          <p:cNvPr id="44034" name="Rectangle 3"/>
          <p:cNvSpPr>
            <a:spLocks noGrp="1" noChangeArrowheads="1"/>
          </p:cNvSpPr>
          <p:nvPr>
            <p:ph type="subTitle" idx="1"/>
          </p:nvPr>
        </p:nvSpPr>
        <p:spPr>
          <a:xfrm>
            <a:off x="228600" y="838200"/>
            <a:ext cx="8686800" cy="5181600"/>
          </a:xfr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a:bodyPr>
          <a:lstStyle/>
          <a:p>
            <a:pPr algn="l" eaLnBrk="1" hangingPunct="1">
              <a:lnSpc>
                <a:spcPct val="130000"/>
              </a:lnSpc>
            </a:pPr>
            <a:r>
              <a:rPr lang="ja-JP" altLang="en-US" sz="2400" smtClean="0">
                <a:solidFill>
                  <a:srgbClr val="000000"/>
                </a:solidFill>
                <a:latin typeface="Verdana" pitchFamily="34" charset="0"/>
              </a:rPr>
              <a:t>“</a:t>
            </a:r>
            <a:r>
              <a:rPr lang="en-US" altLang="ja-JP" sz="2400" dirty="0" smtClean="0">
                <a:solidFill>
                  <a:srgbClr val="000000"/>
                </a:solidFill>
                <a:latin typeface="Verdana" pitchFamily="34" charset="0"/>
              </a:rPr>
              <a:t>People have to make an active decision to be a leader, it is not achieved merely by virtue of position. </a:t>
            </a:r>
          </a:p>
          <a:p>
            <a:pPr algn="l" eaLnBrk="1" hangingPunct="1">
              <a:lnSpc>
                <a:spcPct val="130000"/>
              </a:lnSpc>
            </a:pPr>
            <a:endParaRPr lang="en-US" sz="2400" dirty="0" smtClean="0">
              <a:solidFill>
                <a:srgbClr val="000000"/>
              </a:solidFill>
              <a:latin typeface="Verdana" pitchFamily="34" charset="0"/>
            </a:endParaRPr>
          </a:p>
          <a:p>
            <a:pPr algn="l" eaLnBrk="1" hangingPunct="1">
              <a:lnSpc>
                <a:spcPct val="130000"/>
              </a:lnSpc>
            </a:pPr>
            <a:r>
              <a:rPr lang="en-US" sz="2400" dirty="0" smtClean="0">
                <a:solidFill>
                  <a:srgbClr val="000000"/>
                </a:solidFill>
                <a:latin typeface="Verdana" pitchFamily="34" charset="0"/>
              </a:rPr>
              <a:t>An individual must choose to do </a:t>
            </a:r>
            <a:r>
              <a:rPr lang="en-US" sz="2400" b="1" dirty="0" err="1" smtClean="0">
                <a:solidFill>
                  <a:srgbClr val="000000"/>
                </a:solidFill>
                <a:latin typeface="Verdana" pitchFamily="34" charset="0"/>
              </a:rPr>
              <a:t>leaderly</a:t>
            </a:r>
            <a:r>
              <a:rPr lang="en-US" sz="2400" b="1" dirty="0" smtClean="0">
                <a:solidFill>
                  <a:srgbClr val="000000"/>
                </a:solidFill>
                <a:latin typeface="Verdana" pitchFamily="34" charset="0"/>
              </a:rPr>
              <a:t> things</a:t>
            </a:r>
            <a:r>
              <a:rPr lang="en-US" sz="2400" dirty="0" smtClean="0">
                <a:solidFill>
                  <a:srgbClr val="000000"/>
                </a:solidFill>
                <a:latin typeface="Verdana" pitchFamily="34" charset="0"/>
              </a:rPr>
              <a:t> and think and feel in a </a:t>
            </a:r>
            <a:r>
              <a:rPr lang="en-US" sz="2400" dirty="0" err="1" smtClean="0">
                <a:solidFill>
                  <a:srgbClr val="000000"/>
                </a:solidFill>
                <a:latin typeface="Verdana" pitchFamily="34" charset="0"/>
              </a:rPr>
              <a:t>leaderly</a:t>
            </a:r>
            <a:r>
              <a:rPr lang="en-US" sz="2400" dirty="0" smtClean="0">
                <a:solidFill>
                  <a:srgbClr val="000000"/>
                </a:solidFill>
                <a:latin typeface="Verdana" pitchFamily="34" charset="0"/>
              </a:rPr>
              <a:t> way … </a:t>
            </a:r>
          </a:p>
          <a:p>
            <a:pPr algn="l" eaLnBrk="1" hangingPunct="1">
              <a:lnSpc>
                <a:spcPct val="130000"/>
              </a:lnSpc>
            </a:pPr>
            <a:r>
              <a:rPr lang="en-US" sz="1800" dirty="0" smtClean="0">
                <a:solidFill>
                  <a:srgbClr val="000000"/>
                </a:solidFill>
                <a:latin typeface="Verdana" pitchFamily="34" charset="0"/>
              </a:rPr>
              <a:t>                                           </a:t>
            </a:r>
            <a:endParaRPr lang="en-US" sz="2000" dirty="0" smtClean="0">
              <a:solidFill>
                <a:srgbClr val="000000"/>
              </a:solidFill>
              <a:latin typeface="Verdana" pitchFamily="34" charset="0"/>
            </a:endParaRPr>
          </a:p>
        </p:txBody>
      </p:sp>
      <p:sp>
        <p:nvSpPr>
          <p:cNvPr id="994308" name="Rectangle 4"/>
          <p:cNvSpPr>
            <a:spLocks noChangeArrowheads="1"/>
          </p:cNvSpPr>
          <p:nvPr/>
        </p:nvSpPr>
        <p:spPr bwMode="auto">
          <a:xfrm>
            <a:off x="228600" y="3589338"/>
            <a:ext cx="8686800" cy="3675062"/>
          </a:xfrm>
          <a:prstGeom prst="rect">
            <a:avLst/>
          </a:prstGeom>
          <a:noFill/>
          <a:ln w="9525">
            <a:noFill/>
            <a:miter lim="800000"/>
            <a:headEnd/>
            <a:tailEnd/>
          </a:ln>
        </p:spPr>
        <p:txBody>
          <a:bodyPr>
            <a:spAutoFit/>
          </a:bodyPr>
          <a:lstStyle/>
          <a:p>
            <a:pPr eaLnBrk="1" hangingPunct="1">
              <a:lnSpc>
                <a:spcPct val="130000"/>
              </a:lnSpc>
              <a:spcBef>
                <a:spcPct val="20000"/>
              </a:spcBef>
            </a:pPr>
            <a:r>
              <a:rPr lang="en-US" b="1" u="none" dirty="0">
                <a:solidFill>
                  <a:srgbClr val="000000"/>
                </a:solidFill>
                <a:latin typeface="Verdana" pitchFamily="34" charset="0"/>
              </a:rPr>
              <a:t>…people decide to follow.</a:t>
            </a:r>
          </a:p>
          <a:p>
            <a:pPr eaLnBrk="1" hangingPunct="1">
              <a:lnSpc>
                <a:spcPct val="130000"/>
              </a:lnSpc>
              <a:spcBef>
                <a:spcPct val="20000"/>
              </a:spcBef>
            </a:pPr>
            <a:r>
              <a:rPr lang="en-US" u="none" dirty="0">
                <a:solidFill>
                  <a:srgbClr val="000000"/>
                </a:solidFill>
                <a:latin typeface="Verdana" pitchFamily="34" charset="0"/>
              </a:rPr>
              <a:t>In other words, people volunteer that discretionary effort or their full engagement in the task required and this is quite distinct from the minimum level of movement or compliance required to do the job</a:t>
            </a:r>
            <a:r>
              <a:rPr lang="ja-JP" altLang="en-US" u="none">
                <a:solidFill>
                  <a:srgbClr val="000000"/>
                </a:solidFill>
                <a:latin typeface="Verdana" pitchFamily="34" charset="0"/>
              </a:rPr>
              <a:t>”</a:t>
            </a:r>
            <a:endParaRPr lang="en-US" altLang="ja-JP" u="none" dirty="0">
              <a:solidFill>
                <a:srgbClr val="000000"/>
              </a:solidFill>
              <a:latin typeface="Verdana" pitchFamily="34" charset="0"/>
            </a:endParaRPr>
          </a:p>
          <a:p>
            <a:endParaRPr lang="en-US" sz="1200" u="none" dirty="0">
              <a:solidFill>
                <a:srgbClr val="000000"/>
              </a:solidFill>
              <a:latin typeface="Verdana" pitchFamily="34" charset="0"/>
            </a:endParaRPr>
          </a:p>
          <a:p>
            <a:r>
              <a:rPr lang="en-US" sz="1200" u="none" dirty="0">
                <a:solidFill>
                  <a:srgbClr val="000000"/>
                </a:solidFill>
                <a:latin typeface="Verdana" pitchFamily="34" charset="0"/>
              </a:rPr>
              <a:t>                                                                                              </a:t>
            </a:r>
          </a:p>
          <a:p>
            <a:pPr algn="r"/>
            <a:r>
              <a:rPr lang="en-US" sz="1200" u="none" dirty="0">
                <a:solidFill>
                  <a:srgbClr val="000000"/>
                </a:solidFill>
                <a:latin typeface="Verdana" pitchFamily="34" charset="0"/>
              </a:rPr>
              <a:t>Lawson I, (2003) Fast Track Leadership (p.8) Spiro Press London</a:t>
            </a:r>
            <a:endParaRPr lang="en-US" u="none" dirty="0">
              <a:solidFill>
                <a:srgbClr val="000000"/>
              </a:solidFill>
              <a:latin typeface="Verdana" pitchFamily="34" charset="0"/>
            </a:endParaRPr>
          </a:p>
          <a:p>
            <a:endParaRPr lang="en-US" u="none" dirty="0">
              <a:solidFill>
                <a:srgbClr val="00000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blinds(horizontal)">
                                      <p:cBhvr>
                                        <p:cTn id="7" dur="500"/>
                                        <p:tgtEl>
                                          <p:spTgt spid="4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94308">
                                            <p:txEl>
                                              <p:pRg st="0" end="0"/>
                                            </p:txEl>
                                          </p:spTgt>
                                        </p:tgtEl>
                                        <p:attrNameLst>
                                          <p:attrName>style.visibility</p:attrName>
                                        </p:attrNameLst>
                                      </p:cBhvr>
                                      <p:to>
                                        <p:strVal val="visible"/>
                                      </p:to>
                                    </p:set>
                                    <p:anim calcmode="lin" valueType="num">
                                      <p:cBhvr additive="base">
                                        <p:cTn id="12" dur="500" fill="hold"/>
                                        <p:tgtEl>
                                          <p:spTgt spid="99430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94308">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94308">
                                            <p:txEl>
                                              <p:pRg st="1" end="1"/>
                                            </p:txEl>
                                          </p:spTgt>
                                        </p:tgtEl>
                                        <p:attrNameLst>
                                          <p:attrName>style.visibility</p:attrName>
                                        </p:attrNameLst>
                                      </p:cBhvr>
                                      <p:to>
                                        <p:strVal val="visible"/>
                                      </p:to>
                                    </p:set>
                                    <p:anim calcmode="lin" valueType="num">
                                      <p:cBhvr additive="base">
                                        <p:cTn id="16" dur="500" fill="hold"/>
                                        <p:tgtEl>
                                          <p:spTgt spid="99430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9430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685800" y="0"/>
            <a:ext cx="7772400" cy="1000125"/>
          </a:xfrm>
        </p:spPr>
        <p:txBody>
          <a:bodyPr/>
          <a:lstStyle/>
          <a:p>
            <a:r>
              <a:rPr lang="en-US" sz="2000" b="1" smtClean="0">
                <a:solidFill>
                  <a:schemeClr val="tx1"/>
                </a:solidFill>
                <a:ea typeface="MS PGothic" pitchFamily="34" charset="-128"/>
              </a:rPr>
              <a:t>Claims about School Leadership</a:t>
            </a:r>
          </a:p>
        </p:txBody>
      </p:sp>
      <p:sp>
        <p:nvSpPr>
          <p:cNvPr id="48130" name="Content Placeholder 2"/>
          <p:cNvSpPr>
            <a:spLocks noGrp="1"/>
          </p:cNvSpPr>
          <p:nvPr>
            <p:ph idx="1"/>
          </p:nvPr>
        </p:nvSpPr>
        <p:spPr>
          <a:xfrm>
            <a:off x="381000" y="1417638"/>
            <a:ext cx="8547100" cy="3916362"/>
          </a:xfr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lstStyle/>
          <a:p>
            <a:pPr marL="514350" indent="-514350">
              <a:buFont typeface="Calibri" pitchFamily="34" charset="0"/>
              <a:buAutoNum type="arabicPeriod"/>
            </a:pPr>
            <a:r>
              <a:rPr lang="en-US" sz="2000" dirty="0" smtClean="0">
                <a:ea typeface="MS PGothic" pitchFamily="34" charset="-128"/>
              </a:rPr>
              <a:t>School leadership is second only to classroom teaching as an influence on pupil learning</a:t>
            </a:r>
          </a:p>
        </p:txBody>
      </p:sp>
      <p:sp>
        <p:nvSpPr>
          <p:cNvPr id="48131" name="TextBox 3"/>
          <p:cNvSpPr txBox="1">
            <a:spLocks noChangeArrowheads="1"/>
          </p:cNvSpPr>
          <p:nvPr/>
        </p:nvSpPr>
        <p:spPr bwMode="auto">
          <a:xfrm>
            <a:off x="2159000" y="3403600"/>
            <a:ext cx="184150" cy="400050"/>
          </a:xfrm>
          <a:prstGeom prst="rect">
            <a:avLst/>
          </a:prstGeom>
          <a:noFill/>
          <a:ln w="9525">
            <a:noFill/>
            <a:miter lim="800000"/>
            <a:headEnd/>
            <a:tailEnd/>
          </a:ln>
        </p:spPr>
        <p:txBody>
          <a:bodyPr wrap="none">
            <a:spAutoFit/>
          </a:bodyPr>
          <a:lstStyle/>
          <a:p>
            <a:endParaRPr lang="en-US" sz="2000" u="none"/>
          </a:p>
        </p:txBody>
      </p:sp>
      <p:sp>
        <p:nvSpPr>
          <p:cNvPr id="6" name="TextBox 5"/>
          <p:cNvSpPr txBox="1">
            <a:spLocks noChangeArrowheads="1"/>
          </p:cNvSpPr>
          <p:nvPr/>
        </p:nvSpPr>
        <p:spPr bwMode="auto">
          <a:xfrm>
            <a:off x="304800" y="3733800"/>
            <a:ext cx="8583613" cy="1846659"/>
          </a:xfrm>
          <a:prstGeom prst="rect">
            <a:avLst/>
          </a:prstGeom>
          <a:noFill/>
          <a:ln w="9525">
            <a:noFill/>
            <a:miter lim="800000"/>
            <a:headEnd/>
            <a:tailEnd/>
          </a:ln>
        </p:spPr>
        <p:txBody>
          <a:bodyPr wrap="square">
            <a:spAutoFit/>
          </a:bodyPr>
          <a:lstStyle/>
          <a:p>
            <a:pPr marL="514350" indent="-514350">
              <a:buFont typeface="Arial" pitchFamily="34" charset="0"/>
              <a:buAutoNum type="arabicPeriod" startAt="3"/>
            </a:pPr>
            <a:r>
              <a:rPr lang="en-US" sz="2000" u="none" dirty="0"/>
              <a:t>School leaders improve teaching and learning indirectly and most powerfully through their influence on staff motivation, commitment and working </a:t>
            </a:r>
            <a:r>
              <a:rPr lang="en-US" sz="2000" u="none" dirty="0" smtClean="0"/>
              <a:t>conditions</a:t>
            </a:r>
          </a:p>
          <a:p>
            <a:pPr marL="514350" indent="-514350" algn="r"/>
            <a:r>
              <a:rPr lang="en-US" sz="1100" dirty="0" smtClean="0"/>
              <a:t>Leithwood, Sammons, Harris and  Hopkins</a:t>
            </a:r>
          </a:p>
          <a:p>
            <a:pPr marL="514350" indent="-514350"/>
            <a:endParaRPr lang="en-US" sz="2000" u="none" dirty="0"/>
          </a:p>
          <a:p>
            <a:pPr marL="514350" indent="-514350"/>
            <a:endParaRPr lang="en-US" sz="2000" u="none" dirty="0"/>
          </a:p>
        </p:txBody>
      </p:sp>
      <p:sp>
        <p:nvSpPr>
          <p:cNvPr id="8" name="TextBox 7"/>
          <p:cNvSpPr txBox="1">
            <a:spLocks noChangeArrowheads="1"/>
          </p:cNvSpPr>
          <p:nvPr/>
        </p:nvSpPr>
        <p:spPr bwMode="auto">
          <a:xfrm>
            <a:off x="381000" y="2501900"/>
            <a:ext cx="8547100" cy="1015663"/>
          </a:xfrm>
          <a:prstGeom prst="rect">
            <a:avLst/>
          </a:prstGeom>
          <a:noFill/>
          <a:ln w="9525">
            <a:noFill/>
            <a:miter lim="800000"/>
            <a:headEnd/>
            <a:tailEnd/>
          </a:ln>
        </p:spPr>
        <p:txBody>
          <a:bodyPr wrap="square">
            <a:spAutoFit/>
          </a:bodyPr>
          <a:lstStyle/>
          <a:p>
            <a:pPr marL="514350" indent="-514350">
              <a:buFont typeface="Arial" pitchFamily="34" charset="0"/>
              <a:buAutoNum type="arabicPeriod" startAt="2"/>
            </a:pPr>
            <a:r>
              <a:rPr lang="en-US" sz="2000" u="none" dirty="0"/>
              <a:t>The ways in which leaders apply … basic leadership practices – not the practices themselves– demonstrates responsiveness to, rather than dictation by, the contexts in which they 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nimBg="1"/>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838200"/>
            <a:ext cx="8229600" cy="9144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GB" sz="3600" b="0" dirty="0" smtClean="0">
                <a:solidFill>
                  <a:srgbClr val="002060"/>
                </a:solidFill>
                <a:ea typeface="ＭＳ Ｐゴシック" pitchFamily="34" charset="-128"/>
              </a:rPr>
              <a:t/>
            </a:r>
            <a:br>
              <a:rPr lang="en-GB" sz="3600" b="0" dirty="0" smtClean="0">
                <a:solidFill>
                  <a:srgbClr val="002060"/>
                </a:solidFill>
                <a:ea typeface="ＭＳ Ｐゴシック" pitchFamily="34" charset="-128"/>
              </a:rPr>
            </a:br>
            <a:r>
              <a:rPr lang="en-US" sz="3600" b="1" dirty="0" smtClean="0">
                <a:solidFill>
                  <a:srgbClr val="000000"/>
                </a:solidFill>
                <a:ea typeface="MS PGothic" pitchFamily="34" charset="-128"/>
              </a:rPr>
              <a:t> </a:t>
            </a:r>
            <a:r>
              <a:rPr lang="en-US" sz="3600" dirty="0" smtClean="0">
                <a:solidFill>
                  <a:srgbClr val="000000"/>
                </a:solidFill>
                <a:ea typeface="MS PGothic" pitchFamily="34" charset="-128"/>
              </a:rPr>
              <a:t>Robinson et al, 2008 meta analysis of 27 studies</a:t>
            </a:r>
            <a:endParaRPr lang="en-GB" sz="3600" dirty="0" smtClean="0">
              <a:solidFill>
                <a:srgbClr val="002060"/>
              </a:solidFill>
              <a:ea typeface="ＭＳ Ｐゴシック" pitchFamily="34" charset="-128"/>
            </a:endParaRPr>
          </a:p>
        </p:txBody>
      </p:sp>
      <p:sp>
        <p:nvSpPr>
          <p:cNvPr id="29699" name="Content Placeholder 2"/>
          <p:cNvSpPr>
            <a:spLocks noGrp="1"/>
          </p:cNvSpPr>
          <p:nvPr>
            <p:ph idx="1"/>
          </p:nvPr>
        </p:nvSpPr>
        <p:spPr>
          <a:xfrm>
            <a:off x="457200" y="2060575"/>
            <a:ext cx="8229600" cy="4537075"/>
          </a:xfr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lstStyle/>
          <a:p>
            <a:pPr>
              <a:buFontTx/>
              <a:buNone/>
            </a:pPr>
            <a:r>
              <a:rPr lang="en-GB" sz="2400" u="sng" dirty="0" smtClean="0">
                <a:ea typeface="ＭＳ Ｐゴシック" pitchFamily="34" charset="-128"/>
              </a:rPr>
              <a:t>Highly effective principals:</a:t>
            </a:r>
          </a:p>
          <a:p>
            <a:pPr>
              <a:buFontTx/>
              <a:buNone/>
            </a:pPr>
            <a:endParaRPr lang="en-GB" sz="2000" dirty="0" smtClean="0">
              <a:ea typeface="ＭＳ Ｐゴシック" pitchFamily="34" charset="-128"/>
            </a:endParaRPr>
          </a:p>
          <a:p>
            <a:r>
              <a:rPr lang="en-GB" sz="2000" dirty="0" smtClean="0">
                <a:ea typeface="ＭＳ Ｐゴシック" pitchFamily="34" charset="-128"/>
              </a:rPr>
              <a:t>  Establish goals and expectations</a:t>
            </a:r>
          </a:p>
          <a:p>
            <a:endParaRPr lang="en-GB" sz="2000" dirty="0" smtClean="0">
              <a:ea typeface="ＭＳ Ｐゴシック" pitchFamily="34" charset="-128"/>
            </a:endParaRPr>
          </a:p>
          <a:p>
            <a:r>
              <a:rPr lang="en-GB" sz="2000" dirty="0" smtClean="0">
                <a:ea typeface="ＭＳ Ｐゴシック" pitchFamily="34" charset="-128"/>
              </a:rPr>
              <a:t>  Resource strategically</a:t>
            </a:r>
          </a:p>
          <a:p>
            <a:endParaRPr lang="en-GB" sz="2000" dirty="0" smtClean="0">
              <a:ea typeface="ＭＳ Ｐゴシック" pitchFamily="34" charset="-128"/>
            </a:endParaRPr>
          </a:p>
          <a:p>
            <a:r>
              <a:rPr lang="en-GB" sz="2000" dirty="0" smtClean="0">
                <a:ea typeface="ＭＳ Ｐゴシック" pitchFamily="34" charset="-128"/>
              </a:rPr>
              <a:t>  Plan, coordinate and evaluate teaching and learning</a:t>
            </a:r>
          </a:p>
          <a:p>
            <a:pPr>
              <a:buNone/>
            </a:pPr>
            <a:endParaRPr lang="en-GB" sz="2000" dirty="0" smtClean="0">
              <a:ea typeface="ＭＳ Ｐゴシック" pitchFamily="34" charset="-128"/>
            </a:endParaRPr>
          </a:p>
          <a:p>
            <a:r>
              <a:rPr lang="en-GB" sz="2000" dirty="0" smtClean="0">
                <a:ea typeface="ＭＳ Ｐゴシック" pitchFamily="34" charset="-128"/>
              </a:rPr>
              <a:t>  Promote and participate in teacher learning and development</a:t>
            </a:r>
          </a:p>
          <a:p>
            <a:endParaRPr lang="en-GB" sz="2000" b="1" dirty="0" smtClean="0">
              <a:ea typeface="ＭＳ Ｐゴシック" pitchFamily="34" charset="-128"/>
            </a:endParaRPr>
          </a:p>
          <a:p>
            <a:r>
              <a:rPr lang="en-GB" sz="2000" dirty="0" smtClean="0">
                <a:ea typeface="ＭＳ Ｐゴシック" pitchFamily="34" charset="-128"/>
              </a:rPr>
              <a:t>  Ensure an orderly and supportive environment</a:t>
            </a:r>
          </a:p>
          <a:p>
            <a:endParaRPr lang="en-GB" sz="1800"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Effect transition="in" filter="checkerboard(across)">
                                      <p:cBhvr>
                                        <p:cTn id="7" dur="500"/>
                                        <p:tgtEl>
                                          <p:spTgt spid="296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699">
                                            <p:txEl>
                                              <p:pRg st="4" end="4"/>
                                            </p:txEl>
                                          </p:spTgt>
                                        </p:tgtEl>
                                        <p:attrNameLst>
                                          <p:attrName>style.visibility</p:attrName>
                                        </p:attrNameLst>
                                      </p:cBhvr>
                                      <p:to>
                                        <p:strVal val="visible"/>
                                      </p:to>
                                    </p:set>
                                    <p:animEffect transition="in" filter="blinds(horizontal)">
                                      <p:cBhvr>
                                        <p:cTn id="12" dur="500"/>
                                        <p:tgtEl>
                                          <p:spTgt spid="2969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699">
                                            <p:txEl>
                                              <p:pRg st="6" end="6"/>
                                            </p:txEl>
                                          </p:spTgt>
                                        </p:tgtEl>
                                        <p:attrNameLst>
                                          <p:attrName>style.visibility</p:attrName>
                                        </p:attrNameLst>
                                      </p:cBhvr>
                                      <p:to>
                                        <p:strVal val="visible"/>
                                      </p:to>
                                    </p:set>
                                    <p:anim calcmode="lin" valueType="num">
                                      <p:cBhvr additive="base">
                                        <p:cTn id="17" dur="5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69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699">
                                            <p:txEl>
                                              <p:pRg st="8" end="8"/>
                                            </p:txEl>
                                          </p:spTgt>
                                        </p:tgtEl>
                                        <p:attrNameLst>
                                          <p:attrName>style.visibility</p:attrName>
                                        </p:attrNameLst>
                                      </p:cBhvr>
                                      <p:to>
                                        <p:strVal val="visible"/>
                                      </p:to>
                                    </p:set>
                                    <p:anim calcmode="lin" valueType="num">
                                      <p:cBhvr additive="base">
                                        <p:cTn id="23" dur="500" fill="hold"/>
                                        <p:tgtEl>
                                          <p:spTgt spid="29699">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69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699">
                                            <p:txEl>
                                              <p:pRg st="10" end="10"/>
                                            </p:txEl>
                                          </p:spTgt>
                                        </p:tgtEl>
                                        <p:attrNameLst>
                                          <p:attrName>style.visibility</p:attrName>
                                        </p:attrNameLst>
                                      </p:cBhvr>
                                      <p:to>
                                        <p:strVal val="visible"/>
                                      </p:to>
                                    </p:set>
                                    <p:anim calcmode="lin" valueType="num">
                                      <p:cBhvr additive="base">
                                        <p:cTn id="29" dur="500" fill="hold"/>
                                        <p:tgtEl>
                                          <p:spTgt spid="29699">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69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a:lstStyle/>
          <a:p>
            <a:pPr>
              <a:buNone/>
            </a:pPr>
            <a:r>
              <a:rPr lang="en-US" dirty="0" smtClean="0"/>
              <a:t>Which of these do you think is most important?</a:t>
            </a:r>
          </a:p>
          <a:p>
            <a:pPr>
              <a:buNone/>
            </a:pPr>
            <a:endParaRPr lang="en-US" dirty="0" smtClean="0"/>
          </a:p>
          <a:p>
            <a:pPr>
              <a:buNone/>
            </a:pPr>
            <a:endParaRPr lang="en-US" dirty="0" smtClean="0"/>
          </a:p>
          <a:p>
            <a:pPr marL="0" indent="0">
              <a:buNone/>
            </a:pPr>
            <a:r>
              <a:rPr lang="en-US" dirty="0" smtClean="0"/>
              <a:t>Discuss in your group and arrange the five in the order of importance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457200" y="609600"/>
            <a:ext cx="8229600" cy="1047750"/>
          </a:xfrm>
        </p:spPr>
        <p:txBody>
          <a:bodyPr anchor="t"/>
          <a:lstStyle/>
          <a:p>
            <a:pPr algn="ctr"/>
            <a:r>
              <a:rPr lang="en-GB" sz="3600" b="0" dirty="0" smtClean="0">
                <a:solidFill>
                  <a:srgbClr val="002060"/>
                </a:solidFill>
                <a:ea typeface="ＭＳ Ｐゴシック" pitchFamily="34" charset="-128"/>
              </a:rPr>
              <a:t>Robinson V - 2007</a:t>
            </a:r>
          </a:p>
        </p:txBody>
      </p:sp>
      <p:sp>
        <p:nvSpPr>
          <p:cNvPr id="1028"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a:buFontTx/>
              <a:buNone/>
            </a:pPr>
            <a:endParaRPr lang="en-GB" sz="1800" dirty="0" smtClean="0">
              <a:ea typeface="ＭＳ Ｐゴシック" pitchFamily="34" charset="-128"/>
            </a:endParaRPr>
          </a:p>
        </p:txBody>
      </p:sp>
      <p:graphicFrame>
        <p:nvGraphicFramePr>
          <p:cNvPr id="1026" name="Object 5"/>
          <p:cNvGraphicFramePr>
            <a:graphicFrameLocks noGrp="1" noChangeAspect="1"/>
          </p:cNvGraphicFramePr>
          <p:nvPr/>
        </p:nvGraphicFramePr>
        <p:xfrm>
          <a:off x="939800" y="1792288"/>
          <a:ext cx="6945313" cy="4329112"/>
        </p:xfrm>
        <a:graphic>
          <a:graphicData uri="http://schemas.openxmlformats.org/presentationml/2006/ole">
            <p:oleObj spid="_x0000_s22530" name="Chart" r:id="rId4" imgW="8019991" imgH="5000713" progId="Excel.Sheet.8">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TotalTime>
  <Words>2297</Words>
  <Application>Microsoft Office PowerPoint</Application>
  <PresentationFormat>On-screen Show (4:3)</PresentationFormat>
  <Paragraphs>228</Paragraphs>
  <Slides>11</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3" baseType="lpstr">
      <vt:lpstr>Office Theme</vt:lpstr>
      <vt:lpstr>Chart</vt:lpstr>
      <vt:lpstr>Doing Leader like things in Leader like manner</vt:lpstr>
      <vt:lpstr>Slide 2</vt:lpstr>
      <vt:lpstr>Slide 3</vt:lpstr>
      <vt:lpstr>           </vt:lpstr>
      <vt:lpstr>Leaderly Things Lawson</vt:lpstr>
      <vt:lpstr>Claims about School Leadership</vt:lpstr>
      <vt:lpstr>  Robinson et al, 2008 meta analysis of 27 studies</vt:lpstr>
      <vt:lpstr>Slide 8</vt:lpstr>
      <vt:lpstr>Robinson V - 2007</vt:lpstr>
      <vt:lpstr>Leadership Dimensions Linking Leadership with Student Outcomes  Robinson et al, 2008 meta analysis of 27 studies </vt:lpstr>
      <vt:lpstr>Leadership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Leadership</dc:title>
  <dc:creator>acer</dc:creator>
  <cp:lastModifiedBy>ncslcomp6</cp:lastModifiedBy>
  <cp:revision>56</cp:revision>
  <dcterms:created xsi:type="dcterms:W3CDTF">2014-02-14T01:15:19Z</dcterms:created>
  <dcterms:modified xsi:type="dcterms:W3CDTF">2015-10-09T07:09:06Z</dcterms:modified>
</cp:coreProperties>
</file>